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3" r:id="rId4"/>
    <p:sldId id="265" r:id="rId5"/>
    <p:sldId id="260" r:id="rId6"/>
    <p:sldId id="261" r:id="rId7"/>
    <p:sldId id="266" r:id="rId8"/>
    <p:sldId id="264" r:id="rId9"/>
    <p:sldId id="257" r:id="rId10"/>
    <p:sldId id="268" r:id="rId11"/>
    <p:sldId id="267" r:id="rId12"/>
    <p:sldId id="270" r:id="rId13"/>
    <p:sldId id="271" r:id="rId14"/>
    <p:sldId id="273" r:id="rId15"/>
    <p:sldId id="272" r:id="rId16"/>
    <p:sldId id="274" r:id="rId17"/>
    <p:sldId id="275" r:id="rId18"/>
    <p:sldId id="276" r:id="rId19"/>
    <p:sldId id="277" r:id="rId20"/>
    <p:sldId id="269"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7" d="100"/>
          <a:sy n="127" d="100"/>
        </p:scale>
        <p:origin x="-1736"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Click to edit Master subtitle style</a:t>
            </a:r>
            <a:endParaRPr lang="en-US"/>
          </a:p>
        </p:txBody>
      </p:sp>
      <p:sp>
        <p:nvSpPr>
          <p:cNvPr id="4" name="Date Placeholder 3"/>
          <p:cNvSpPr>
            <a:spLocks noGrp="1"/>
          </p:cNvSpPr>
          <p:nvPr>
            <p:ph type="dt" sz="half" idx="10"/>
          </p:nvPr>
        </p:nvSpPr>
        <p:spPr/>
        <p:txBody>
          <a:bodyPr/>
          <a:lstStyle/>
          <a:p>
            <a:fld id="{D178F16E-D8EB-C54E-BBD6-B9E9C1EA1C88}" type="datetimeFigureOut">
              <a:rPr lang="en-US" smtClean="0"/>
              <a:t>14-10-31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276813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D178F16E-D8EB-C54E-BBD6-B9E9C1EA1C88}" type="datetimeFigureOut">
              <a:rPr lang="en-US" smtClean="0"/>
              <a:t>14-10-31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47173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D178F16E-D8EB-C54E-BBD6-B9E9C1EA1C88}" type="datetimeFigureOut">
              <a:rPr lang="en-US" smtClean="0"/>
              <a:t>14-10-31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27805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idx="1"/>
          </p:nvPr>
        </p:nvSpPr>
        <p:spPr/>
        <p:txBody>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10"/>
          </p:nvPr>
        </p:nvSpPr>
        <p:spPr/>
        <p:txBody>
          <a:bodyPr/>
          <a:lstStyle/>
          <a:p>
            <a:fld id="{D178F16E-D8EB-C54E-BBD6-B9E9C1EA1C88}" type="datetimeFigureOut">
              <a:rPr lang="en-US" smtClean="0"/>
              <a:t>14-10-31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3471338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Click to edit Master text styles</a:t>
            </a:r>
          </a:p>
        </p:txBody>
      </p:sp>
      <p:sp>
        <p:nvSpPr>
          <p:cNvPr id="4" name="Date Placeholder 3"/>
          <p:cNvSpPr>
            <a:spLocks noGrp="1"/>
          </p:cNvSpPr>
          <p:nvPr>
            <p:ph type="dt" sz="half" idx="10"/>
          </p:nvPr>
        </p:nvSpPr>
        <p:spPr/>
        <p:txBody>
          <a:bodyPr/>
          <a:lstStyle/>
          <a:p>
            <a:fld id="{D178F16E-D8EB-C54E-BBD6-B9E9C1EA1C88}" type="datetimeFigureOut">
              <a:rPr lang="en-US" smtClean="0"/>
              <a:t>14-10-31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924405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Date Placeholder 4"/>
          <p:cNvSpPr>
            <a:spLocks noGrp="1"/>
          </p:cNvSpPr>
          <p:nvPr>
            <p:ph type="dt" sz="half" idx="10"/>
          </p:nvPr>
        </p:nvSpPr>
        <p:spPr/>
        <p:txBody>
          <a:bodyPr/>
          <a:lstStyle/>
          <a:p>
            <a:fld id="{D178F16E-D8EB-C54E-BBD6-B9E9C1EA1C88}" type="datetimeFigureOut">
              <a:rPr lang="en-US" smtClean="0"/>
              <a:t>14-10-31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24948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7" name="Date Placeholder 6"/>
          <p:cNvSpPr>
            <a:spLocks noGrp="1"/>
          </p:cNvSpPr>
          <p:nvPr>
            <p:ph type="dt" sz="half" idx="10"/>
          </p:nvPr>
        </p:nvSpPr>
        <p:spPr/>
        <p:txBody>
          <a:bodyPr/>
          <a:lstStyle/>
          <a:p>
            <a:fld id="{D178F16E-D8EB-C54E-BBD6-B9E9C1EA1C88}" type="datetimeFigureOut">
              <a:rPr lang="en-US" smtClean="0"/>
              <a:t>14-10-31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353497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mtClean="0"/>
              <a:t>Click to edit Master title style</a:t>
            </a:r>
            <a:endParaRPr lang="en-US"/>
          </a:p>
        </p:txBody>
      </p:sp>
      <p:sp>
        <p:nvSpPr>
          <p:cNvPr id="3" name="Date Placeholder 2"/>
          <p:cNvSpPr>
            <a:spLocks noGrp="1"/>
          </p:cNvSpPr>
          <p:nvPr>
            <p:ph type="dt" sz="half" idx="10"/>
          </p:nvPr>
        </p:nvSpPr>
        <p:spPr/>
        <p:txBody>
          <a:bodyPr/>
          <a:lstStyle/>
          <a:p>
            <a:fld id="{D178F16E-D8EB-C54E-BBD6-B9E9C1EA1C88}" type="datetimeFigureOut">
              <a:rPr lang="en-US" smtClean="0"/>
              <a:t>14-10-31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3200959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78F16E-D8EB-C54E-BBD6-B9E9C1EA1C88}" type="datetimeFigureOut">
              <a:rPr lang="en-US" smtClean="0"/>
              <a:t>14-10-31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292351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D178F16E-D8EB-C54E-BBD6-B9E9C1EA1C88}" type="datetimeFigureOut">
              <a:rPr lang="en-US" smtClean="0"/>
              <a:t>14-10-31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282231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Click to edit Master text styles</a:t>
            </a:r>
          </a:p>
        </p:txBody>
      </p:sp>
      <p:sp>
        <p:nvSpPr>
          <p:cNvPr id="5" name="Date Placeholder 4"/>
          <p:cNvSpPr>
            <a:spLocks noGrp="1"/>
          </p:cNvSpPr>
          <p:nvPr>
            <p:ph type="dt" sz="half" idx="10"/>
          </p:nvPr>
        </p:nvSpPr>
        <p:spPr/>
        <p:txBody>
          <a:bodyPr/>
          <a:lstStyle/>
          <a:p>
            <a:fld id="{D178F16E-D8EB-C54E-BBD6-B9E9C1EA1C88}" type="datetimeFigureOut">
              <a:rPr lang="en-US" smtClean="0"/>
              <a:t>14-10-31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D4B209-D932-3E4C-8A91-1AC30B4AC050}" type="slidenum">
              <a:rPr lang="en-US" smtClean="0"/>
              <a:t>‹#›</a:t>
            </a:fld>
            <a:endParaRPr lang="en-US"/>
          </a:p>
        </p:txBody>
      </p:sp>
    </p:spTree>
    <p:extLst>
      <p:ext uri="{BB962C8B-B14F-4D97-AF65-F5344CB8AC3E}">
        <p14:creationId xmlns:p14="http://schemas.microsoft.com/office/powerpoint/2010/main" val="7655878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Click to edit Master text styles</a:t>
            </a:r>
          </a:p>
          <a:p>
            <a:pPr lvl="1"/>
            <a:r>
              <a:rPr lang="da-DK" smtClean="0"/>
              <a:t>Second level</a:t>
            </a:r>
          </a:p>
          <a:p>
            <a:pPr lvl="2"/>
            <a:r>
              <a:rPr lang="da-DK" smtClean="0"/>
              <a:t>Third level</a:t>
            </a:r>
          </a:p>
          <a:p>
            <a:pPr lvl="3"/>
            <a:r>
              <a:rPr lang="da-DK" smtClean="0"/>
              <a:t>Fourth level</a:t>
            </a:r>
          </a:p>
          <a:p>
            <a:pPr lvl="4"/>
            <a:r>
              <a:rPr lang="da-DK"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78F16E-D8EB-C54E-BBD6-B9E9C1EA1C88}" type="datetimeFigureOut">
              <a:rPr lang="en-US" smtClean="0"/>
              <a:t>14-10-31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D4B209-D932-3E4C-8A91-1AC30B4AC050}" type="slidenum">
              <a:rPr lang="en-US" smtClean="0"/>
              <a:t>‹#›</a:t>
            </a:fld>
            <a:endParaRPr lang="en-US"/>
          </a:p>
        </p:txBody>
      </p:sp>
    </p:spTree>
    <p:extLst>
      <p:ext uri="{BB962C8B-B14F-4D97-AF65-F5344CB8AC3E}">
        <p14:creationId xmlns:p14="http://schemas.microsoft.com/office/powerpoint/2010/main" val="604732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Shame and Shamelessness in the Works of Nielsen and Pablo Llambias</a:t>
            </a:r>
            <a:endParaRPr lang="en-US" dirty="0"/>
          </a:p>
        </p:txBody>
      </p:sp>
      <p:sp>
        <p:nvSpPr>
          <p:cNvPr id="3" name="Subtitle 2"/>
          <p:cNvSpPr>
            <a:spLocks noGrp="1"/>
          </p:cNvSpPr>
          <p:nvPr>
            <p:ph type="subTitle" idx="1"/>
          </p:nvPr>
        </p:nvSpPr>
        <p:spPr/>
        <p:txBody>
          <a:bodyPr/>
          <a:lstStyle/>
          <a:p>
            <a:r>
              <a:rPr lang="en-US" dirty="0" smtClean="0"/>
              <a:t>- Two opposite directions</a:t>
            </a:r>
            <a:endParaRPr lang="en-US" dirty="0"/>
          </a:p>
        </p:txBody>
      </p:sp>
    </p:spTree>
    <p:extLst>
      <p:ext uri="{BB962C8B-B14F-4D97-AF65-F5344CB8AC3E}">
        <p14:creationId xmlns:p14="http://schemas.microsoft.com/office/powerpoint/2010/main" val="2582274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25442"/>
          </a:xfrm>
        </p:spPr>
        <p:txBody>
          <a:bodyPr>
            <a:normAutofit fontScale="90000"/>
          </a:bodyPr>
          <a:lstStyle/>
          <a:p>
            <a:r>
              <a:rPr lang="en-US" dirty="0" smtClean="0"/>
              <a:t>Nielsen and Shame: The Defense Compass</a:t>
            </a:r>
            <a:endParaRPr lang="en-US" dirty="0"/>
          </a:p>
        </p:txBody>
      </p:sp>
      <p:sp>
        <p:nvSpPr>
          <p:cNvPr id="3" name="Content Placeholder 2"/>
          <p:cNvSpPr>
            <a:spLocks noGrp="1"/>
          </p:cNvSpPr>
          <p:nvPr>
            <p:ph idx="1"/>
          </p:nvPr>
        </p:nvSpPr>
        <p:spPr>
          <a:xfrm>
            <a:off x="457200" y="1450106"/>
            <a:ext cx="8229600" cy="4840353"/>
          </a:xfrm>
        </p:spPr>
        <p:txBody>
          <a:bodyPr>
            <a:normAutofit fontScale="55000" lnSpcReduction="20000"/>
          </a:bodyPr>
          <a:lstStyle/>
          <a:p>
            <a:r>
              <a:rPr lang="en-US" dirty="0" smtClean="0"/>
              <a:t>Evasion: The </a:t>
            </a:r>
            <a:r>
              <a:rPr lang="en-US" dirty="0" smtClean="0"/>
              <a:t>Pseudonyms/Perfectionism</a:t>
            </a:r>
            <a:r>
              <a:rPr lang="en-US" dirty="0" smtClean="0"/>
              <a:t>: His </a:t>
            </a:r>
            <a:r>
              <a:rPr lang="en-US" dirty="0"/>
              <a:t>h</a:t>
            </a:r>
            <a:r>
              <a:rPr lang="en-US" dirty="0" smtClean="0"/>
              <a:t>uge artistic production as </a:t>
            </a:r>
            <a:r>
              <a:rPr lang="en-US" dirty="0" smtClean="0"/>
              <a:t>a shame compensation</a:t>
            </a:r>
            <a:r>
              <a:rPr lang="en-US" dirty="0" smtClean="0"/>
              <a:t>.</a:t>
            </a:r>
          </a:p>
          <a:p>
            <a:endParaRPr lang="en-US" dirty="0" smtClean="0"/>
          </a:p>
          <a:p>
            <a:r>
              <a:rPr lang="en-US" dirty="0" smtClean="0"/>
              <a:t>Attack on Others: Thomas </a:t>
            </a:r>
            <a:r>
              <a:rPr lang="en-US" dirty="0" err="1" smtClean="0"/>
              <a:t>Skade</a:t>
            </a:r>
            <a:r>
              <a:rPr lang="en-US" dirty="0" smtClean="0"/>
              <a:t>-Rasmussen (his best friend), Christina </a:t>
            </a:r>
            <a:r>
              <a:rPr lang="en-US" dirty="0" err="1" smtClean="0"/>
              <a:t>Hesselholdt</a:t>
            </a:r>
            <a:r>
              <a:rPr lang="en-US" dirty="0" smtClean="0"/>
              <a:t> (his former wife)</a:t>
            </a:r>
            <a:r>
              <a:rPr lang="en-US" dirty="0"/>
              <a:t> Hans Otto </a:t>
            </a:r>
            <a:r>
              <a:rPr lang="en-US" dirty="0" smtClean="0"/>
              <a:t>Jørgensen (his former wife’s new husband). Narcissistic Rage. </a:t>
            </a:r>
            <a:r>
              <a:rPr lang="en-US" dirty="0" smtClean="0"/>
              <a:t>Revenge. Passing on Shame.</a:t>
            </a:r>
            <a:endParaRPr lang="en-US" dirty="0" smtClean="0"/>
          </a:p>
          <a:p>
            <a:endParaRPr lang="en-US" dirty="0"/>
          </a:p>
          <a:p>
            <a:r>
              <a:rPr lang="en-US" dirty="0" smtClean="0"/>
              <a:t>Contempt: Thomas </a:t>
            </a:r>
            <a:r>
              <a:rPr lang="en-US" dirty="0" err="1" smtClean="0"/>
              <a:t>Skade</a:t>
            </a:r>
            <a:r>
              <a:rPr lang="en-US" dirty="0" smtClean="0"/>
              <a:t>-Rasmussen’s eating habits, desire for women, artistic ideology (</a:t>
            </a:r>
            <a:r>
              <a:rPr lang="en-US" dirty="0" smtClean="0"/>
              <a:t>projections </a:t>
            </a:r>
            <a:r>
              <a:rPr lang="en-US" dirty="0" smtClean="0"/>
              <a:t>of own shame)</a:t>
            </a:r>
          </a:p>
          <a:p>
            <a:endParaRPr lang="en-US" dirty="0" smtClean="0"/>
          </a:p>
          <a:p>
            <a:r>
              <a:rPr lang="en-US" dirty="0"/>
              <a:t>Self Accusations: We do </a:t>
            </a:r>
            <a:r>
              <a:rPr lang="en-US" dirty="0" smtClean="0"/>
              <a:t>find hem, </a:t>
            </a:r>
            <a:r>
              <a:rPr lang="en-US" dirty="0" smtClean="0"/>
              <a:t>but always hidden behind pseudonyms and character-personas, e.g</a:t>
            </a:r>
            <a:r>
              <a:rPr lang="en-US" dirty="0"/>
              <a:t>.: </a:t>
            </a:r>
            <a:endParaRPr lang="en-US" dirty="0" smtClean="0"/>
          </a:p>
          <a:p>
            <a:endParaRPr lang="en-US" dirty="0"/>
          </a:p>
          <a:p>
            <a:r>
              <a:rPr lang="en-US" dirty="0" smtClean="0"/>
              <a:t>“Nielsen believes that he believes. But in reality he does not believe in anything … Nielsen is the exemplary Puritan … </a:t>
            </a:r>
            <a:r>
              <a:rPr lang="en-US" dirty="0" smtClean="0"/>
              <a:t>Nielsen </a:t>
            </a:r>
            <a:r>
              <a:rPr lang="en-US" dirty="0" smtClean="0"/>
              <a:t>hates </a:t>
            </a:r>
            <a:r>
              <a:rPr lang="en-US" dirty="0" smtClean="0"/>
              <a:t>“People”</a:t>
            </a:r>
            <a:r>
              <a:rPr lang="en-US" dirty="0" smtClean="0"/>
              <a:t>, </a:t>
            </a:r>
            <a:r>
              <a:rPr lang="en-US" dirty="0" smtClean="0"/>
              <a:t>not because they are worthless, he just hates them, because they do not do as he tells them to do … Tweet, tweet, he says. He has not come to defend the freedom of the Iranian People. He has come to confess his sins in the eyes of the world. It is me! He says. Tweet tweet! Je </a:t>
            </a:r>
            <a:r>
              <a:rPr lang="en-US" dirty="0" err="1" smtClean="0"/>
              <a:t>m’accuse</a:t>
            </a:r>
            <a:r>
              <a:rPr lang="en-US" dirty="0" smtClean="0"/>
              <a:t>” (Store </a:t>
            </a:r>
            <a:r>
              <a:rPr lang="en-US" dirty="0" err="1" smtClean="0"/>
              <a:t>Satans</a:t>
            </a:r>
            <a:r>
              <a:rPr lang="en-US" dirty="0" smtClean="0"/>
              <a:t> </a:t>
            </a:r>
            <a:r>
              <a:rPr lang="en-US" dirty="0" err="1" smtClean="0"/>
              <a:t>Fald</a:t>
            </a:r>
            <a:r>
              <a:rPr lang="en-US" dirty="0" smtClean="0"/>
              <a:t>: 77-78, 141, 191-92</a:t>
            </a:r>
            <a:r>
              <a:rPr lang="en-US" dirty="0" smtClean="0"/>
              <a:t>).</a:t>
            </a:r>
            <a:endParaRPr lang="en-US" dirty="0"/>
          </a:p>
          <a:p>
            <a:endParaRPr lang="en-US" dirty="0" smtClean="0"/>
          </a:p>
          <a:p>
            <a:endParaRPr lang="en-US" dirty="0"/>
          </a:p>
        </p:txBody>
      </p:sp>
    </p:spTree>
    <p:extLst>
      <p:ext uri="{BB962C8B-B14F-4D97-AF65-F5344CB8AC3E}">
        <p14:creationId xmlns:p14="http://schemas.microsoft.com/office/powerpoint/2010/main" val="994307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Turning</a:t>
            </a:r>
            <a:r>
              <a:rPr lang="da-DK" dirty="0" smtClean="0"/>
              <a:t> </a:t>
            </a:r>
            <a:r>
              <a:rPr lang="da-DK" dirty="0" err="1"/>
              <a:t>S</a:t>
            </a:r>
            <a:r>
              <a:rPr lang="da-DK" dirty="0" err="1" smtClean="0"/>
              <a:t>hame</a:t>
            </a:r>
            <a:r>
              <a:rPr lang="da-DK" dirty="0" smtClean="0"/>
              <a:t> </a:t>
            </a:r>
            <a:r>
              <a:rPr lang="da-DK" dirty="0" err="1" smtClean="0"/>
              <a:t>into</a:t>
            </a:r>
            <a:r>
              <a:rPr lang="da-DK" dirty="0" smtClean="0"/>
              <a:t> Gold</a:t>
            </a:r>
            <a:endParaRPr lang="da-DK" dirty="0"/>
          </a:p>
        </p:txBody>
      </p:sp>
      <p:sp>
        <p:nvSpPr>
          <p:cNvPr id="3" name="Pladsholder til indhold 2"/>
          <p:cNvSpPr>
            <a:spLocks noGrp="1"/>
          </p:cNvSpPr>
          <p:nvPr>
            <p:ph idx="1"/>
          </p:nvPr>
        </p:nvSpPr>
        <p:spPr/>
        <p:txBody>
          <a:bodyPr>
            <a:normAutofit fontScale="70000" lnSpcReduction="20000"/>
          </a:bodyPr>
          <a:lstStyle/>
          <a:p>
            <a:r>
              <a:rPr lang="en-US" dirty="0" smtClean="0"/>
              <a:t>“Now the catastrophes, the most embarrassing situations and my biggest losses, everything that was not supposed to have happened at any price, but did happen, what I hold dearest and would not have been without” </a:t>
            </a:r>
            <a:r>
              <a:rPr lang="en-US" dirty="0"/>
              <a:t>(</a:t>
            </a:r>
            <a:r>
              <a:rPr lang="en-US" i="1" dirty="0"/>
              <a:t>Mine </a:t>
            </a:r>
            <a:r>
              <a:rPr lang="en-US" i="1" dirty="0" err="1"/>
              <a:t>møder</a:t>
            </a:r>
            <a:r>
              <a:rPr lang="en-US" dirty="0"/>
              <a:t>: 130) </a:t>
            </a:r>
            <a:endParaRPr lang="en-US" dirty="0" smtClean="0"/>
          </a:p>
          <a:p>
            <a:endParaRPr lang="en-US" dirty="0"/>
          </a:p>
          <a:p>
            <a:r>
              <a:rPr lang="en-US" dirty="0" smtClean="0"/>
              <a:t>It is the collection of failure, humiliation and embarrassment </a:t>
            </a:r>
            <a:r>
              <a:rPr lang="en-US" dirty="0" smtClean="0"/>
              <a:t>(shame), which is the very fuel </a:t>
            </a:r>
            <a:r>
              <a:rPr lang="en-US" dirty="0" smtClean="0"/>
              <a:t>that Nielsen’s art lives from</a:t>
            </a:r>
          </a:p>
          <a:p>
            <a:endParaRPr lang="en-US" dirty="0"/>
          </a:p>
          <a:p>
            <a:r>
              <a:rPr lang="en-US" dirty="0" smtClean="0"/>
              <a:t>H</a:t>
            </a:r>
            <a:r>
              <a:rPr lang="en-US" dirty="0" smtClean="0"/>
              <a:t>is </a:t>
            </a:r>
            <a:r>
              <a:rPr lang="en-US" dirty="0" smtClean="0"/>
              <a:t>authorship </a:t>
            </a:r>
            <a:r>
              <a:rPr lang="en-US" dirty="0" smtClean="0"/>
              <a:t>the most prominent example of a shame-driven authorship in Danish Literature</a:t>
            </a:r>
            <a:endParaRPr lang="en-US" dirty="0" smtClean="0"/>
          </a:p>
          <a:p>
            <a:endParaRPr lang="en-US" dirty="0"/>
          </a:p>
          <a:p>
            <a:r>
              <a:rPr lang="en-US" dirty="0" smtClean="0"/>
              <a:t>Shamelessness is always there, as the dark, other side of coin, when writing about shame (your own, as well as others</a:t>
            </a:r>
            <a:r>
              <a:rPr lang="en-US" dirty="0" smtClean="0"/>
              <a:t>). But Nielsen is able to shame others, a remain hidden at the same time</a:t>
            </a:r>
            <a:endParaRPr lang="da-DK" dirty="0"/>
          </a:p>
        </p:txBody>
      </p:sp>
    </p:spTree>
    <p:extLst>
      <p:ext uri="{BB962C8B-B14F-4D97-AF65-F5344CB8AC3E}">
        <p14:creationId xmlns:p14="http://schemas.microsoft.com/office/powerpoint/2010/main" val="2081195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Pablo Llambias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Opposite movement with regard to: Fiction, Reality, Subject and Shame</a:t>
            </a:r>
          </a:p>
          <a:p>
            <a:endParaRPr lang="en-US" dirty="0" smtClean="0"/>
          </a:p>
          <a:p>
            <a:r>
              <a:rPr lang="en-US" dirty="0" smtClean="0"/>
              <a:t>1997-2011: Llambias a prolific and acclaimed writer of fiction (in almost any genre). Traditional separation: An author who writes fiction. His real name on the cover, but not in the narrative. </a:t>
            </a:r>
          </a:p>
          <a:p>
            <a:endParaRPr lang="en-US" dirty="0" smtClean="0"/>
          </a:p>
          <a:p>
            <a:r>
              <a:rPr lang="en-US" dirty="0" smtClean="0"/>
              <a:t>Until the trilogy 2011-2013: “Monte </a:t>
            </a:r>
            <a:r>
              <a:rPr lang="en-US" dirty="0" err="1" smtClean="0"/>
              <a:t>Lema</a:t>
            </a:r>
            <a:r>
              <a:rPr lang="en-US" dirty="0" smtClean="0"/>
              <a:t>”, “Hundstein” and “Sex Rouge” (1500 pages of sonnets)</a:t>
            </a:r>
          </a:p>
          <a:p>
            <a:endParaRPr lang="en-US" dirty="0" smtClean="0"/>
          </a:p>
          <a:p>
            <a:r>
              <a:rPr lang="en-US" dirty="0" smtClean="0"/>
              <a:t>The trilogy is about his midlife crisis: Anxiety, depression and sense of failure and SHAME.</a:t>
            </a:r>
          </a:p>
          <a:p>
            <a:endParaRPr lang="en-US" dirty="0"/>
          </a:p>
          <a:p>
            <a:r>
              <a:rPr lang="en-US" dirty="0" smtClean="0"/>
              <a:t>Real events, real people are mentioned. But they have read and and approved before publication</a:t>
            </a:r>
            <a:endParaRPr lang="en-US" dirty="0"/>
          </a:p>
        </p:txBody>
      </p:sp>
    </p:spTree>
    <p:extLst>
      <p:ext uri="{BB962C8B-B14F-4D97-AF65-F5344CB8AC3E}">
        <p14:creationId xmlns:p14="http://schemas.microsoft.com/office/powerpoint/2010/main" val="18441270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Llambias and Shame</a:t>
            </a:r>
            <a:endParaRPr lang="en-US" dirty="0"/>
          </a:p>
        </p:txBody>
      </p:sp>
      <p:sp>
        <p:nvSpPr>
          <p:cNvPr id="3" name="Content Placeholder 2"/>
          <p:cNvSpPr>
            <a:spLocks noGrp="1"/>
          </p:cNvSpPr>
          <p:nvPr>
            <p:ph idx="1"/>
          </p:nvPr>
        </p:nvSpPr>
        <p:spPr/>
        <p:txBody>
          <a:bodyPr>
            <a:normAutofit/>
          </a:bodyPr>
          <a:lstStyle/>
          <a:p>
            <a:r>
              <a:rPr lang="en-US" dirty="0" smtClean="0"/>
              <a:t>Opposite of Nielsen, where the word “Shame” is rarely mentioned, we find the word everywhere in Llambias sonnets. </a:t>
            </a:r>
          </a:p>
          <a:p>
            <a:endParaRPr lang="en-US" dirty="0" smtClean="0"/>
          </a:p>
          <a:p>
            <a:r>
              <a:rPr lang="en-US" dirty="0" smtClean="0"/>
              <a:t>Also a strong desire to “Seen” too – opposite of Nielsen. </a:t>
            </a:r>
          </a:p>
          <a:p>
            <a:r>
              <a:rPr lang="en-US" dirty="0" smtClean="0"/>
              <a:t>Here some passages from “Hundstein” (2011) (English translations are mine)</a:t>
            </a:r>
            <a:endParaRPr lang="en-US" dirty="0"/>
          </a:p>
        </p:txBody>
      </p:sp>
    </p:spTree>
    <p:extLst>
      <p:ext uri="{BB962C8B-B14F-4D97-AF65-F5344CB8AC3E}">
        <p14:creationId xmlns:p14="http://schemas.microsoft.com/office/powerpoint/2010/main" val="10977363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Desire to be Seen</a:t>
            </a:r>
            <a:endParaRPr lang="en-US" dirty="0"/>
          </a:p>
        </p:txBody>
      </p:sp>
      <p:sp>
        <p:nvSpPr>
          <p:cNvPr id="3" name="Content Placeholder 2"/>
          <p:cNvSpPr>
            <a:spLocks noGrp="1"/>
          </p:cNvSpPr>
          <p:nvPr>
            <p:ph idx="1"/>
          </p:nvPr>
        </p:nvSpPr>
        <p:spPr/>
        <p:txBody>
          <a:bodyPr>
            <a:normAutofit fontScale="62500" lnSpcReduction="20000"/>
          </a:bodyPr>
          <a:lstStyle/>
          <a:p>
            <a:r>
              <a:rPr lang="en-US" dirty="0"/>
              <a:t>“I have a big desire to be a </a:t>
            </a:r>
            <a:r>
              <a:rPr lang="en-US" i="1" dirty="0"/>
              <a:t>human being </a:t>
            </a:r>
            <a:r>
              <a:rPr lang="en-US" dirty="0" smtClean="0"/>
              <a:t>in relation </a:t>
            </a:r>
            <a:r>
              <a:rPr lang="en-US" dirty="0"/>
              <a:t>to somebody” (5</a:t>
            </a:r>
            <a:r>
              <a:rPr lang="en-US" dirty="0" smtClean="0"/>
              <a:t>)</a:t>
            </a:r>
          </a:p>
          <a:p>
            <a:endParaRPr lang="en-US" dirty="0" smtClean="0"/>
          </a:p>
          <a:p>
            <a:r>
              <a:rPr lang="en-US" dirty="0" smtClean="0"/>
              <a:t>“I love that she reads my sonnets and see me as who I am” (45)</a:t>
            </a:r>
          </a:p>
          <a:p>
            <a:endParaRPr lang="en-US" dirty="0"/>
          </a:p>
          <a:p>
            <a:r>
              <a:rPr lang="en-US" dirty="0" smtClean="0"/>
              <a:t>“So private and yet so open. I want everybody to know, who I really am. At the same time I want to withdraw and get away” (173)</a:t>
            </a:r>
          </a:p>
          <a:p>
            <a:endParaRPr lang="en-US" dirty="0" smtClean="0"/>
          </a:p>
          <a:p>
            <a:r>
              <a:rPr lang="en-US" dirty="0" smtClean="0"/>
              <a:t>“I want to touch people like Knausgård does. I want to give them an emotional experience. Also to stand out as who I am and talk about anxiety and what it is all about” (132)</a:t>
            </a:r>
          </a:p>
          <a:p>
            <a:endParaRPr lang="en-US" dirty="0"/>
          </a:p>
          <a:p>
            <a:r>
              <a:rPr lang="en-US" dirty="0" smtClean="0"/>
              <a:t>“We talk about the trial between Thomas Rasmussen and Claus Beck-Nielsen. She asks: Does that mean that everyone is at risk for becoming a part of a fictional work. Yes, is my answer … Don’t I have an ethical obligation with regard to her. Yes, most people would answer. That is why I will show her everything before it is published. To get her opinion.” (309) </a:t>
            </a:r>
          </a:p>
        </p:txBody>
      </p:sp>
    </p:spTree>
    <p:extLst>
      <p:ext uri="{BB962C8B-B14F-4D97-AF65-F5344CB8AC3E}">
        <p14:creationId xmlns:p14="http://schemas.microsoft.com/office/powerpoint/2010/main" val="2596727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625428"/>
          </a:xfrm>
        </p:spPr>
        <p:txBody>
          <a:bodyPr>
            <a:normAutofit fontScale="90000"/>
          </a:bodyPr>
          <a:lstStyle/>
          <a:p>
            <a:r>
              <a:rPr lang="en-US" dirty="0" smtClean="0"/>
              <a:t>Shame in Hundstein (selected)</a:t>
            </a:r>
            <a:endParaRPr lang="en-US" dirty="0"/>
          </a:p>
        </p:txBody>
      </p:sp>
      <p:sp>
        <p:nvSpPr>
          <p:cNvPr id="3" name="Content Placeholder 2"/>
          <p:cNvSpPr>
            <a:spLocks noGrp="1"/>
          </p:cNvSpPr>
          <p:nvPr>
            <p:ph idx="1"/>
          </p:nvPr>
        </p:nvSpPr>
        <p:spPr>
          <a:xfrm>
            <a:off x="457200" y="1180086"/>
            <a:ext cx="8229600" cy="5850427"/>
          </a:xfrm>
        </p:spPr>
        <p:txBody>
          <a:bodyPr>
            <a:normAutofit fontScale="55000" lnSpcReduction="20000"/>
          </a:bodyPr>
          <a:lstStyle/>
          <a:p>
            <a:r>
              <a:rPr lang="en-US" dirty="0" smtClean="0"/>
              <a:t>“I would be embarrassed if I was to be seen with T. in Copenhagen. It would be a disgrace (“</a:t>
            </a:r>
            <a:r>
              <a:rPr lang="en-US" dirty="0" err="1" smtClean="0"/>
              <a:t>skamplet</a:t>
            </a:r>
            <a:r>
              <a:rPr lang="en-US" dirty="0" smtClean="0"/>
              <a:t>”) for me as a man to have such a young girlfriend” (</a:t>
            </a:r>
            <a:r>
              <a:rPr lang="en-US" i="1" dirty="0" smtClean="0"/>
              <a:t>Hundstein</a:t>
            </a:r>
            <a:r>
              <a:rPr lang="en-US" dirty="0" smtClean="0"/>
              <a:t>: 23)</a:t>
            </a:r>
          </a:p>
          <a:p>
            <a:endParaRPr lang="en-US" dirty="0" smtClean="0"/>
          </a:p>
          <a:p>
            <a:r>
              <a:rPr lang="en-US" dirty="0" smtClean="0"/>
              <a:t>“I am up until 3 o'clock in the morning and goes to bed at the same time as my oldest son … It is utterly pathetic and I am ashamed (“Jeg </a:t>
            </a:r>
            <a:r>
              <a:rPr lang="en-US" dirty="0" err="1" smtClean="0"/>
              <a:t>skammer</a:t>
            </a:r>
            <a:r>
              <a:rPr lang="en-US" dirty="0" smtClean="0"/>
              <a:t> mig”) (67)</a:t>
            </a:r>
          </a:p>
          <a:p>
            <a:endParaRPr lang="en-US" dirty="0" smtClean="0"/>
          </a:p>
          <a:p>
            <a:r>
              <a:rPr lang="en-US" dirty="0" smtClean="0"/>
              <a:t>“The party will be a gathering of wealthy, established adults … I hope I will not feel completely out of place, like a child” (91)</a:t>
            </a:r>
          </a:p>
          <a:p>
            <a:endParaRPr lang="en-US" dirty="0" smtClean="0"/>
          </a:p>
          <a:p>
            <a:r>
              <a:rPr lang="en-US" dirty="0" smtClean="0"/>
              <a:t>“My youngest son has a friend over. The hallway is messy, so are all the rooms. The toilet is dirty and there are papers everywhere, empty toilet rolls and dust. I am ashamed of myself and my life” (249)</a:t>
            </a:r>
          </a:p>
          <a:p>
            <a:endParaRPr lang="en-US" dirty="0" smtClean="0"/>
          </a:p>
          <a:p>
            <a:r>
              <a:rPr lang="en-US" dirty="0" smtClean="0"/>
              <a:t>“I have been visiting my parents … What would happen if I told them, how I really feel … I want to hide my seek leave from them. So they won’t be ashamed of me. (253)</a:t>
            </a:r>
          </a:p>
          <a:p>
            <a:endParaRPr lang="en-US" dirty="0"/>
          </a:p>
          <a:p>
            <a:r>
              <a:rPr lang="en-US" dirty="0" smtClean="0"/>
              <a:t>“I am ashamed of myself. I am not a good son. I am not a decent person” (62)</a:t>
            </a:r>
          </a:p>
          <a:p>
            <a:endParaRPr lang="en-US" dirty="0"/>
          </a:p>
          <a:p>
            <a:r>
              <a:rPr lang="en-US" dirty="0" smtClean="0"/>
              <a:t>“My life is so detestable. It has no pride. It is full of shame. I am ashamed of being me” (125) </a:t>
            </a:r>
          </a:p>
          <a:p>
            <a:endParaRPr lang="en-US" dirty="0" smtClean="0"/>
          </a:p>
          <a:p>
            <a:endParaRPr lang="en-US" dirty="0" smtClean="0"/>
          </a:p>
          <a:p>
            <a:endParaRPr lang="en-US" dirty="0"/>
          </a:p>
        </p:txBody>
      </p:sp>
    </p:spTree>
    <p:extLst>
      <p:ext uri="{BB962C8B-B14F-4D97-AF65-F5344CB8AC3E}">
        <p14:creationId xmlns:p14="http://schemas.microsoft.com/office/powerpoint/2010/main" val="1330893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Shameful?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is it that is shameful in the case of Nielsen and Llambias?</a:t>
            </a:r>
          </a:p>
          <a:p>
            <a:endParaRPr lang="en-US" dirty="0" smtClean="0"/>
          </a:p>
          <a:p>
            <a:r>
              <a:rPr lang="en-US" dirty="0" smtClean="0"/>
              <a:t>Nielsen: Social Class, Body (not in Llambias’ case), Divorce, Career</a:t>
            </a:r>
          </a:p>
          <a:p>
            <a:endParaRPr lang="en-US" dirty="0" smtClean="0"/>
          </a:p>
          <a:p>
            <a:r>
              <a:rPr lang="en-US" dirty="0" smtClean="0"/>
              <a:t>Llambias: Young girlfriend, single </a:t>
            </a:r>
            <a:r>
              <a:rPr lang="en-US" dirty="0"/>
              <a:t>l</a:t>
            </a:r>
            <a:r>
              <a:rPr lang="en-US" dirty="0" smtClean="0"/>
              <a:t>ife, not being in an” established” family situation, not being a “proper dad”</a:t>
            </a:r>
          </a:p>
          <a:p>
            <a:endParaRPr lang="en-US" dirty="0" smtClean="0"/>
          </a:p>
        </p:txBody>
      </p:sp>
    </p:spTree>
    <p:extLst>
      <p:ext uri="{BB962C8B-B14F-4D97-AF65-F5344CB8AC3E}">
        <p14:creationId xmlns:p14="http://schemas.microsoft.com/office/powerpoint/2010/main" val="269412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“Big Other” and Male Identity</a:t>
            </a:r>
          </a:p>
        </p:txBody>
      </p:sp>
      <p:sp>
        <p:nvSpPr>
          <p:cNvPr id="3" name="Content Placeholder 2"/>
          <p:cNvSpPr>
            <a:spLocks noGrp="1"/>
          </p:cNvSpPr>
          <p:nvPr>
            <p:ph idx="1"/>
          </p:nvPr>
        </p:nvSpPr>
        <p:spPr>
          <a:xfrm>
            <a:off x="457200" y="1330098"/>
            <a:ext cx="8229600" cy="4796066"/>
          </a:xfrm>
        </p:spPr>
        <p:txBody>
          <a:bodyPr>
            <a:normAutofit fontScale="62500" lnSpcReduction="20000"/>
          </a:bodyPr>
          <a:lstStyle/>
          <a:p>
            <a:r>
              <a:rPr lang="en-US" dirty="0" smtClean="0"/>
              <a:t>What does the works say about shame, male identity vs. the existing norms/ideals (“The Big Other”, “Dem fra </a:t>
            </a:r>
            <a:r>
              <a:rPr lang="en-US" dirty="0" err="1" smtClean="0"/>
              <a:t>Købmagergade</a:t>
            </a:r>
            <a:r>
              <a:rPr lang="en-US" dirty="0" smtClean="0"/>
              <a:t>”)</a:t>
            </a:r>
            <a:r>
              <a:rPr lang="en-US" dirty="0"/>
              <a:t> </a:t>
            </a:r>
            <a:endParaRPr lang="en-US" dirty="0" smtClean="0"/>
          </a:p>
          <a:p>
            <a:endParaRPr lang="en-US" dirty="0" smtClean="0"/>
          </a:p>
          <a:p>
            <a:r>
              <a:rPr lang="en-US" dirty="0" smtClean="0"/>
              <a:t>Source of Shame: Body, Social Class (Nielsen), Divorce/children (both), to be seen as subject/human being behind the professional persona (Llambias).</a:t>
            </a:r>
          </a:p>
          <a:p>
            <a:endParaRPr lang="en-US" dirty="0"/>
          </a:p>
          <a:p>
            <a:r>
              <a:rPr lang="en-US" dirty="0" smtClean="0"/>
              <a:t>SO: A </a:t>
            </a:r>
            <a:r>
              <a:rPr lang="en-US" dirty="0"/>
              <a:t>man has to be handsome, </a:t>
            </a:r>
            <a:r>
              <a:rPr lang="en-US" dirty="0" smtClean="0"/>
              <a:t>a successful agent in the right social environment and a </a:t>
            </a:r>
            <a:r>
              <a:rPr lang="en-US" dirty="0"/>
              <a:t>successful professional and provider. </a:t>
            </a:r>
            <a:endParaRPr lang="en-US" dirty="0" smtClean="0"/>
          </a:p>
          <a:p>
            <a:endParaRPr lang="en-US" dirty="0"/>
          </a:p>
          <a:p>
            <a:r>
              <a:rPr lang="en-US" dirty="0" smtClean="0"/>
              <a:t>This is the male version of THE </a:t>
            </a:r>
            <a:r>
              <a:rPr lang="en-US" dirty="0"/>
              <a:t>BIG OTHER OF POSTMODERNITY </a:t>
            </a:r>
            <a:endParaRPr lang="en-US" dirty="0" smtClean="0"/>
          </a:p>
          <a:p>
            <a:endParaRPr lang="en-US" dirty="0"/>
          </a:p>
          <a:p>
            <a:r>
              <a:rPr lang="en-US" dirty="0" smtClean="0"/>
              <a:t>– </a:t>
            </a:r>
            <a:r>
              <a:rPr lang="en-US" dirty="0"/>
              <a:t>and not that different from late 19</a:t>
            </a:r>
            <a:r>
              <a:rPr lang="en-US" baseline="30000" dirty="0"/>
              <a:t>th</a:t>
            </a:r>
            <a:r>
              <a:rPr lang="en-US" dirty="0"/>
              <a:t> century ideals.</a:t>
            </a:r>
          </a:p>
          <a:p>
            <a:endParaRPr lang="en-US" dirty="0"/>
          </a:p>
          <a:p>
            <a:r>
              <a:rPr lang="en-US" dirty="0"/>
              <a:t>The men of postmodernity is just as trapped in outdated stereotypes than </a:t>
            </a:r>
            <a:r>
              <a:rPr lang="en-US" dirty="0" smtClean="0"/>
              <a:t>women (if </a:t>
            </a:r>
            <a:r>
              <a:rPr lang="en-US" dirty="0"/>
              <a:t>not more) </a:t>
            </a:r>
          </a:p>
          <a:p>
            <a:endParaRPr lang="en-US" dirty="0"/>
          </a:p>
          <a:p>
            <a:endParaRPr lang="en-US" dirty="0"/>
          </a:p>
          <a:p>
            <a:endParaRPr lang="en-US" dirty="0"/>
          </a:p>
        </p:txBody>
      </p:sp>
    </p:spTree>
    <p:extLst>
      <p:ext uri="{BB962C8B-B14F-4D97-AF65-F5344CB8AC3E}">
        <p14:creationId xmlns:p14="http://schemas.microsoft.com/office/powerpoint/2010/main" val="27219671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“Leonora Christina </a:t>
            </a:r>
            <a:r>
              <a:rPr lang="en-US" dirty="0" err="1" smtClean="0"/>
              <a:t>Skov</a:t>
            </a:r>
            <a:r>
              <a:rPr lang="en-US" dirty="0" smtClean="0"/>
              <a:t> is bashing </a:t>
            </a:r>
            <a:r>
              <a:rPr lang="en-US" dirty="0" err="1" smtClean="0"/>
              <a:t>Knausgård’s</a:t>
            </a:r>
            <a:r>
              <a:rPr lang="en-US" dirty="0" smtClean="0"/>
              <a:t> </a:t>
            </a:r>
            <a:r>
              <a:rPr lang="en-US" i="1" dirty="0" smtClean="0"/>
              <a:t>Min </a:t>
            </a:r>
            <a:r>
              <a:rPr lang="en-US" i="1" dirty="0" err="1" smtClean="0"/>
              <a:t>kamp</a:t>
            </a:r>
            <a:r>
              <a:rPr lang="en-US" dirty="0" smtClean="0"/>
              <a:t>, which I think is an excellent book. Many does like her. Anna </a:t>
            </a:r>
            <a:r>
              <a:rPr lang="en-US" dirty="0" err="1" smtClean="0"/>
              <a:t>Grue</a:t>
            </a:r>
            <a:r>
              <a:rPr lang="en-US" dirty="0" smtClean="0"/>
              <a:t> and her husband </a:t>
            </a:r>
            <a:r>
              <a:rPr lang="en-US" dirty="0" err="1" smtClean="0"/>
              <a:t>Jesper</a:t>
            </a:r>
            <a:r>
              <a:rPr lang="en-US" dirty="0" smtClean="0"/>
              <a:t> Christiansen support her critique on Facebook. Many can’t stand these heartfelt (“</a:t>
            </a:r>
            <a:r>
              <a:rPr lang="en-US" dirty="0" err="1" smtClean="0"/>
              <a:t>inderlig</a:t>
            </a:r>
            <a:r>
              <a:rPr lang="en-US" dirty="0" smtClean="0"/>
              <a:t>”), wining utterings (“</a:t>
            </a:r>
            <a:r>
              <a:rPr lang="en-US" dirty="0" err="1" smtClean="0"/>
              <a:t>udladninger</a:t>
            </a:r>
            <a:r>
              <a:rPr lang="en-US" dirty="0" smtClean="0"/>
              <a:t>”). I will come to divide the waters but that is a risk, I have to take. I will not back off from this type of literature” (34)</a:t>
            </a:r>
          </a:p>
          <a:p>
            <a:endParaRPr lang="en-US" dirty="0"/>
          </a:p>
          <a:p>
            <a:r>
              <a:rPr lang="en-US" dirty="0" smtClean="0"/>
              <a:t>What if a woman had written “Min Kamp” – or “Hundstein”? Would we ever think about using the word “wining”?</a:t>
            </a:r>
            <a:endParaRPr lang="en-US" dirty="0"/>
          </a:p>
        </p:txBody>
      </p:sp>
    </p:spTree>
    <p:extLst>
      <p:ext uri="{BB962C8B-B14F-4D97-AF65-F5344CB8AC3E}">
        <p14:creationId xmlns:p14="http://schemas.microsoft.com/office/powerpoint/2010/main" val="4292940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Breaking the </a:t>
            </a:r>
            <a:r>
              <a:rPr lang="en-US" dirty="0"/>
              <a:t>M</a:t>
            </a:r>
            <a:r>
              <a:rPr lang="en-US" dirty="0" smtClean="0"/>
              <a:t>ale </a:t>
            </a:r>
            <a:r>
              <a:rPr lang="en-US" dirty="0"/>
              <a:t>S</a:t>
            </a:r>
            <a:r>
              <a:rPr lang="en-US" dirty="0" smtClean="0"/>
              <a:t>tereotype of The Postmodern Big Other</a:t>
            </a:r>
            <a:endParaRPr lang="en-US" dirty="0"/>
          </a:p>
        </p:txBody>
      </p:sp>
      <p:sp>
        <p:nvSpPr>
          <p:cNvPr id="3" name="Content Placeholder 2"/>
          <p:cNvSpPr>
            <a:spLocks noGrp="1"/>
          </p:cNvSpPr>
          <p:nvPr>
            <p:ph idx="1"/>
          </p:nvPr>
        </p:nvSpPr>
        <p:spPr>
          <a:xfrm>
            <a:off x="457200" y="1600200"/>
            <a:ext cx="8229600" cy="4740262"/>
          </a:xfrm>
        </p:spPr>
        <p:txBody>
          <a:bodyPr>
            <a:normAutofit fontScale="70000" lnSpcReduction="20000"/>
          </a:bodyPr>
          <a:lstStyle/>
          <a:p>
            <a:r>
              <a:rPr lang="en-US" dirty="0" smtClean="0"/>
              <a:t>Llambias shows a desire </a:t>
            </a:r>
            <a:r>
              <a:rPr lang="en-US" dirty="0"/>
              <a:t>to: </a:t>
            </a:r>
            <a:endParaRPr lang="en-US" dirty="0" smtClean="0"/>
          </a:p>
          <a:p>
            <a:endParaRPr lang="en-US" dirty="0"/>
          </a:p>
          <a:p>
            <a:r>
              <a:rPr lang="en-US" dirty="0" smtClean="0"/>
              <a:t>Be </a:t>
            </a:r>
            <a:r>
              <a:rPr lang="en-US" dirty="0"/>
              <a:t>able to show weakness, to be a “human being”, not </a:t>
            </a:r>
            <a:r>
              <a:rPr lang="en-US" dirty="0" smtClean="0"/>
              <a:t>just a </a:t>
            </a:r>
            <a:r>
              <a:rPr lang="en-US" dirty="0"/>
              <a:t>(professional) </a:t>
            </a:r>
            <a:r>
              <a:rPr lang="en-US" dirty="0" smtClean="0"/>
              <a:t>man; </a:t>
            </a:r>
            <a:r>
              <a:rPr lang="en-US" dirty="0"/>
              <a:t>to live his life as a single man, not following the ideals of the nuclear family (son goes to bed before father, everything is nice and tidy</a:t>
            </a:r>
            <a:r>
              <a:rPr lang="en-US" dirty="0" smtClean="0"/>
              <a:t>); to not feel ashamed </a:t>
            </a:r>
            <a:r>
              <a:rPr lang="en-US" dirty="0"/>
              <a:t>for not being able to talk about pension plans with successful, wealthy middle-aged </a:t>
            </a:r>
            <a:r>
              <a:rPr lang="en-US" dirty="0" smtClean="0"/>
              <a:t>people, etc.</a:t>
            </a:r>
          </a:p>
          <a:p>
            <a:endParaRPr lang="en-US" dirty="0" smtClean="0"/>
          </a:p>
          <a:p>
            <a:r>
              <a:rPr lang="en-US" dirty="0" smtClean="0"/>
              <a:t>Nielsen’s solution is to disappear </a:t>
            </a:r>
            <a:r>
              <a:rPr lang="en-US" dirty="0"/>
              <a:t>as a private </a:t>
            </a:r>
            <a:r>
              <a:rPr lang="en-US" dirty="0" smtClean="0"/>
              <a:t>(male) subject </a:t>
            </a:r>
            <a:r>
              <a:rPr lang="en-US" dirty="0"/>
              <a:t>and ONLY </a:t>
            </a:r>
            <a:r>
              <a:rPr lang="en-US" dirty="0" smtClean="0"/>
              <a:t>to be </a:t>
            </a:r>
            <a:r>
              <a:rPr lang="en-US" dirty="0"/>
              <a:t>seen as the great </a:t>
            </a:r>
            <a:r>
              <a:rPr lang="en-US" dirty="0" smtClean="0"/>
              <a:t>artist. He </a:t>
            </a:r>
            <a:r>
              <a:rPr lang="en-US" dirty="0"/>
              <a:t>becomes pure </a:t>
            </a:r>
            <a:r>
              <a:rPr lang="en-US" dirty="0" smtClean="0"/>
              <a:t>ambition: </a:t>
            </a:r>
            <a:r>
              <a:rPr lang="en-US" dirty="0"/>
              <a:t>The CEO of </a:t>
            </a:r>
            <a:r>
              <a:rPr lang="en-US" dirty="0" smtClean="0"/>
              <a:t>“Das </a:t>
            </a:r>
            <a:r>
              <a:rPr lang="en-US" dirty="0" err="1" smtClean="0"/>
              <a:t>Beckwerk</a:t>
            </a:r>
            <a:r>
              <a:rPr lang="en-US" dirty="0" smtClean="0"/>
              <a:t>” Enterprises. </a:t>
            </a:r>
          </a:p>
          <a:p>
            <a:endParaRPr lang="en-US" dirty="0"/>
          </a:p>
          <a:p>
            <a:r>
              <a:rPr lang="en-US" dirty="0" smtClean="0"/>
              <a:t>What </a:t>
            </a:r>
            <a:r>
              <a:rPr lang="en-US" dirty="0"/>
              <a:t>matters is how much, what impact, how many literary </a:t>
            </a:r>
            <a:r>
              <a:rPr lang="en-US" dirty="0" smtClean="0"/>
              <a:t>prizes. The norms of the Competition State. Dehumanization. </a:t>
            </a:r>
            <a:endParaRPr lang="en-US" dirty="0"/>
          </a:p>
          <a:p>
            <a:endParaRPr lang="en-US" dirty="0"/>
          </a:p>
          <a:p>
            <a:endParaRPr lang="en-US" dirty="0"/>
          </a:p>
        </p:txBody>
      </p:sp>
    </p:spTree>
    <p:extLst>
      <p:ext uri="{BB962C8B-B14F-4D97-AF65-F5344CB8AC3E}">
        <p14:creationId xmlns:p14="http://schemas.microsoft.com/office/powerpoint/2010/main" val="131814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be Somebody (instead of Nobody)</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Nielsen started out as an awkward, out of place, skinny young androgynous man without any formal education from a lower middle class family in Jutland</a:t>
            </a:r>
          </a:p>
          <a:p>
            <a:endParaRPr lang="en-US" dirty="0" smtClean="0"/>
          </a:p>
          <a:p>
            <a:r>
              <a:rPr lang="en-US" dirty="0" smtClean="0"/>
              <a:t>But after seeing a television show, with two famous poets, he has a revelation – an epiphany: He discovers that he can be “somebody” be a part of “history”, if he becomes a poet.</a:t>
            </a:r>
          </a:p>
          <a:p>
            <a:pPr marL="0" indent="0">
              <a:buNone/>
            </a:pPr>
            <a:endParaRPr lang="en-US" dirty="0" smtClean="0"/>
          </a:p>
          <a:p>
            <a:r>
              <a:rPr lang="en-US" dirty="0" smtClean="0"/>
              <a:t>“I thought about giving him a signed copy of the journal that contained my two poems, but it was – aside from the table, the chair and the mattress – the only really private I had, </a:t>
            </a:r>
            <a:r>
              <a:rPr lang="en-US" u="sng" dirty="0" smtClean="0"/>
              <a:t>without it I was once again nobody</a:t>
            </a:r>
            <a:r>
              <a:rPr lang="en-US" dirty="0" smtClean="0"/>
              <a:t>, and that I did not want be” (</a:t>
            </a:r>
            <a:r>
              <a:rPr lang="en-US" i="1" dirty="0" smtClean="0"/>
              <a:t>Mine </a:t>
            </a:r>
            <a:r>
              <a:rPr lang="en-US" i="1" dirty="0" err="1" smtClean="0"/>
              <a:t>møder</a:t>
            </a:r>
            <a:r>
              <a:rPr lang="en-US" dirty="0" smtClean="0"/>
              <a:t>: 17, my translation, my underlining)</a:t>
            </a:r>
          </a:p>
          <a:p>
            <a:pPr marL="0" indent="0">
              <a:buNone/>
            </a:pPr>
            <a:endParaRPr lang="en-US" dirty="0"/>
          </a:p>
          <a:p>
            <a:r>
              <a:rPr lang="en-US" dirty="0" smtClean="0"/>
              <a:t>A quest he would pursue with all means and in more radical (and shameless) ways than any other </a:t>
            </a:r>
            <a:r>
              <a:rPr lang="en-US" dirty="0" smtClean="0"/>
              <a:t>Danish </a:t>
            </a:r>
            <a:r>
              <a:rPr lang="en-US" dirty="0" smtClean="0"/>
              <a:t>artist.</a:t>
            </a:r>
            <a:endParaRPr lang="en-US" dirty="0"/>
          </a:p>
        </p:txBody>
      </p:sp>
    </p:spTree>
    <p:extLst>
      <p:ext uri="{BB962C8B-B14F-4D97-AF65-F5344CB8AC3E}">
        <p14:creationId xmlns:p14="http://schemas.microsoft.com/office/powerpoint/2010/main" val="2422350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Upbuilding</a:t>
            </a:r>
            <a:r>
              <a:rPr lang="en-US" dirty="0" smtClean="0"/>
              <a:t> Nietzsche</a:t>
            </a:r>
            <a:endParaRPr lang="en-US" dirty="0"/>
          </a:p>
        </p:txBody>
      </p:sp>
      <p:sp>
        <p:nvSpPr>
          <p:cNvPr id="3" name="Content Placeholder 2"/>
          <p:cNvSpPr>
            <a:spLocks noGrp="1"/>
          </p:cNvSpPr>
          <p:nvPr>
            <p:ph idx="1"/>
          </p:nvPr>
        </p:nvSpPr>
        <p:spPr/>
        <p:txBody>
          <a:bodyPr>
            <a:normAutofit fontScale="77500" lnSpcReduction="20000"/>
          </a:bodyPr>
          <a:lstStyle/>
          <a:p>
            <a:r>
              <a:rPr lang="en-US" dirty="0"/>
              <a:t>"</a:t>
            </a:r>
            <a:r>
              <a:rPr lang="en-US" dirty="0" smtClean="0"/>
              <a:t>Whom do you call bad? </a:t>
            </a:r>
          </a:p>
          <a:p>
            <a:pPr marL="0" indent="0">
              <a:buNone/>
            </a:pPr>
            <a:endParaRPr lang="en-US" dirty="0"/>
          </a:p>
          <a:p>
            <a:pPr marL="0" indent="0">
              <a:buNone/>
            </a:pPr>
            <a:r>
              <a:rPr lang="en-US" dirty="0" smtClean="0"/>
              <a:t>     - Those who always want to put to shame</a:t>
            </a:r>
            <a:endParaRPr lang="en-US" dirty="0"/>
          </a:p>
          <a:p>
            <a:endParaRPr lang="en-US" dirty="0" smtClean="0"/>
          </a:p>
          <a:p>
            <a:r>
              <a:rPr lang="en-US" dirty="0" smtClean="0"/>
              <a:t>What </a:t>
            </a:r>
            <a:r>
              <a:rPr lang="en-US" dirty="0"/>
              <a:t>do you consider </a:t>
            </a:r>
            <a:r>
              <a:rPr lang="en-US" dirty="0" smtClean="0"/>
              <a:t>most human?</a:t>
            </a:r>
          </a:p>
          <a:p>
            <a:endParaRPr lang="en-US" dirty="0" smtClean="0"/>
          </a:p>
          <a:p>
            <a:pPr marL="0" indent="0">
              <a:buNone/>
            </a:pPr>
            <a:r>
              <a:rPr lang="en-US" dirty="0"/>
              <a:t>	</a:t>
            </a:r>
            <a:r>
              <a:rPr lang="en-US" dirty="0" smtClean="0"/>
              <a:t> </a:t>
            </a:r>
            <a:r>
              <a:rPr lang="en-US" dirty="0"/>
              <a:t>- To spare someone shame. </a:t>
            </a:r>
            <a:endParaRPr lang="en-US" dirty="0" smtClean="0"/>
          </a:p>
          <a:p>
            <a:pPr marL="0" indent="0">
              <a:buNone/>
            </a:pPr>
            <a:endParaRPr lang="en-US" dirty="0" smtClean="0"/>
          </a:p>
          <a:p>
            <a:r>
              <a:rPr lang="en-US" dirty="0" smtClean="0"/>
              <a:t>What </a:t>
            </a:r>
            <a:r>
              <a:rPr lang="en-US" dirty="0"/>
              <a:t>is the seal of liberation? </a:t>
            </a:r>
            <a:endParaRPr lang="en-US" dirty="0" smtClean="0"/>
          </a:p>
          <a:p>
            <a:endParaRPr lang="en-US" dirty="0" smtClean="0"/>
          </a:p>
          <a:p>
            <a:pPr marL="0" indent="0">
              <a:buNone/>
            </a:pPr>
            <a:r>
              <a:rPr lang="en-US" dirty="0"/>
              <a:t>	</a:t>
            </a:r>
            <a:r>
              <a:rPr lang="en-US" dirty="0" smtClean="0"/>
              <a:t>- To </a:t>
            </a:r>
            <a:r>
              <a:rPr lang="en-US" dirty="0"/>
              <a:t>no longer </a:t>
            </a:r>
            <a:r>
              <a:rPr lang="en-US" dirty="0" smtClean="0"/>
              <a:t>being </a:t>
            </a:r>
            <a:r>
              <a:rPr lang="en-US" dirty="0"/>
              <a:t>ashamed in front of </a:t>
            </a:r>
            <a:r>
              <a:rPr lang="en-US" dirty="0" smtClean="0"/>
              <a:t>oneself</a:t>
            </a:r>
            <a:r>
              <a:rPr lang="en-US" dirty="0"/>
              <a:t>."</a:t>
            </a:r>
          </a:p>
          <a:p>
            <a:endParaRPr lang="en-US" dirty="0"/>
          </a:p>
        </p:txBody>
      </p:sp>
    </p:spTree>
    <p:extLst>
      <p:ext uri="{BB962C8B-B14F-4D97-AF65-F5344CB8AC3E}">
        <p14:creationId xmlns:p14="http://schemas.microsoft.com/office/powerpoint/2010/main" val="340272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Tipping Point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“Claus Beck-Nielsen (1963-2001). En </a:t>
            </a:r>
            <a:r>
              <a:rPr lang="en-US" dirty="0" err="1" smtClean="0"/>
              <a:t>biografi</a:t>
            </a:r>
            <a:r>
              <a:rPr lang="en-US" dirty="0" smtClean="0"/>
              <a:t>” (2003, his own biography) became the artistic tipping point.</a:t>
            </a:r>
          </a:p>
          <a:p>
            <a:endParaRPr lang="en-US" dirty="0"/>
          </a:p>
          <a:p>
            <a:r>
              <a:rPr lang="en-US" dirty="0" smtClean="0"/>
              <a:t>After a failed relationship </a:t>
            </a:r>
            <a:r>
              <a:rPr lang="en-US" dirty="0" smtClean="0"/>
              <a:t>5</a:t>
            </a:r>
            <a:r>
              <a:rPr lang="en-US" dirty="0"/>
              <a:t> </a:t>
            </a:r>
            <a:r>
              <a:rPr lang="en-US" dirty="0" smtClean="0"/>
              <a:t>1/2</a:t>
            </a:r>
            <a:r>
              <a:rPr lang="en-US" dirty="0" smtClean="0"/>
              <a:t> </a:t>
            </a:r>
            <a:r>
              <a:rPr lang="en-US" dirty="0" smtClean="0"/>
              <a:t>years (starting 1995) resulting in a daughter (1998). He realized he could not be a “subject” in a normal sense. Or, rather, that he was turned down as one. </a:t>
            </a:r>
          </a:p>
          <a:p>
            <a:endParaRPr lang="en-US" dirty="0"/>
          </a:p>
          <a:p>
            <a:r>
              <a:rPr lang="en-US" dirty="0"/>
              <a:t>“Nobody in my family has ever divorced” (</a:t>
            </a:r>
            <a:r>
              <a:rPr lang="en-US" i="1" dirty="0"/>
              <a:t>En </a:t>
            </a:r>
            <a:r>
              <a:rPr lang="en-US" i="1" dirty="0" err="1"/>
              <a:t>biografi</a:t>
            </a:r>
            <a:r>
              <a:rPr lang="en-US" dirty="0"/>
              <a:t>: 187</a:t>
            </a:r>
            <a:r>
              <a:rPr lang="en-US" dirty="0" smtClean="0"/>
              <a:t>)</a:t>
            </a:r>
          </a:p>
          <a:p>
            <a:endParaRPr lang="en-US" dirty="0"/>
          </a:p>
          <a:p>
            <a:r>
              <a:rPr lang="en-US" dirty="0"/>
              <a:t>He had been </a:t>
            </a:r>
            <a:r>
              <a:rPr lang="en-US" dirty="0" smtClean="0"/>
              <a:t>“Seen</a:t>
            </a:r>
            <a:r>
              <a:rPr lang="en-US" dirty="0"/>
              <a:t>” </a:t>
            </a:r>
            <a:r>
              <a:rPr lang="en-US" dirty="0" err="1" smtClean="0"/>
              <a:t>asa</a:t>
            </a:r>
            <a:r>
              <a:rPr lang="en-US" dirty="0" smtClean="0"/>
              <a:t>  </a:t>
            </a:r>
            <a:r>
              <a:rPr lang="en-US" dirty="0" smtClean="0"/>
              <a:t>human being and been dumped in 2001 (“</a:t>
            </a:r>
            <a:r>
              <a:rPr lang="en-US" dirty="0"/>
              <a:t>After the catastrophe in 2001”. En </a:t>
            </a:r>
            <a:r>
              <a:rPr lang="en-US" dirty="0" err="1"/>
              <a:t>biografi</a:t>
            </a:r>
            <a:r>
              <a:rPr lang="en-US" dirty="0" smtClean="0"/>
              <a:t>: 209 </a:t>
            </a:r>
            <a:r>
              <a:rPr lang="en-US" dirty="0"/>
              <a:t>). What to do</a:t>
            </a:r>
            <a:r>
              <a:rPr lang="en-US" dirty="0" smtClean="0"/>
              <a:t>?</a:t>
            </a:r>
          </a:p>
          <a:p>
            <a:endParaRPr lang="en-US" dirty="0"/>
          </a:p>
          <a:p>
            <a:r>
              <a:rPr lang="en-US" dirty="0" smtClean="0"/>
              <a:t>“</a:t>
            </a:r>
            <a:r>
              <a:rPr lang="en-US" dirty="0"/>
              <a:t>It was only a matter of time before Claus Beck-Nielsen had to get out of this world. He </a:t>
            </a:r>
            <a:r>
              <a:rPr lang="en-US" dirty="0" smtClean="0"/>
              <a:t>was </a:t>
            </a:r>
            <a:r>
              <a:rPr lang="en-US" dirty="0"/>
              <a:t>simply unbearable to live with” (“En </a:t>
            </a:r>
            <a:r>
              <a:rPr lang="en-US" dirty="0" err="1"/>
              <a:t>biografi</a:t>
            </a:r>
            <a:r>
              <a:rPr lang="en-US" dirty="0"/>
              <a:t>:  161</a:t>
            </a:r>
            <a:r>
              <a:rPr lang="en-US" dirty="0" smtClean="0"/>
              <a:t>)</a:t>
            </a:r>
          </a:p>
          <a:p>
            <a:endParaRPr lang="en-US" dirty="0"/>
          </a:p>
          <a:p>
            <a:endParaRPr lang="en-US" dirty="0"/>
          </a:p>
        </p:txBody>
      </p:sp>
    </p:spTree>
    <p:extLst>
      <p:ext uri="{BB962C8B-B14F-4D97-AF65-F5344CB8AC3E}">
        <p14:creationId xmlns:p14="http://schemas.microsoft.com/office/powerpoint/2010/main" val="1749403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He </a:t>
            </a:r>
            <a:r>
              <a:rPr lang="en-US" dirty="0"/>
              <a:t>decided never to be </a:t>
            </a:r>
            <a:r>
              <a:rPr lang="en-US" dirty="0" smtClean="0"/>
              <a:t>“seen” </a:t>
            </a:r>
            <a:r>
              <a:rPr lang="en-US" dirty="0"/>
              <a:t>as a human being, a subject, </a:t>
            </a:r>
            <a:r>
              <a:rPr lang="en-US" dirty="0" smtClean="0"/>
              <a:t>again</a:t>
            </a:r>
            <a:r>
              <a:rPr lang="en-US" dirty="0"/>
              <a:t>. </a:t>
            </a:r>
            <a:endParaRPr lang="en-US" dirty="0" smtClean="0"/>
          </a:p>
          <a:p>
            <a:endParaRPr lang="en-US" dirty="0"/>
          </a:p>
          <a:p>
            <a:r>
              <a:rPr lang="en-US" dirty="0" smtClean="0"/>
              <a:t>At the time, he only </a:t>
            </a:r>
            <a:r>
              <a:rPr lang="en-US" dirty="0"/>
              <a:t>had a few, rather insignificant publications in the </a:t>
            </a:r>
            <a:r>
              <a:rPr lang="en-US" dirty="0" smtClean="0"/>
              <a:t>portfolio, </a:t>
            </a:r>
            <a:r>
              <a:rPr lang="en-US" dirty="0"/>
              <a:t>so the only option </a:t>
            </a:r>
            <a:r>
              <a:rPr lang="en-US" dirty="0" smtClean="0"/>
              <a:t>left was to </a:t>
            </a:r>
            <a:r>
              <a:rPr lang="en-US" dirty="0"/>
              <a:t>become “somebody” </a:t>
            </a:r>
            <a:r>
              <a:rPr lang="en-US" dirty="0" smtClean="0"/>
              <a:t>the career: To </a:t>
            </a:r>
            <a:r>
              <a:rPr lang="en-US" dirty="0"/>
              <a:t>become a great </a:t>
            </a:r>
            <a:r>
              <a:rPr lang="en-US" dirty="0" smtClean="0"/>
              <a:t>writer.</a:t>
            </a:r>
            <a:endParaRPr lang="en-US" dirty="0"/>
          </a:p>
          <a:p>
            <a:endParaRPr lang="en-US" dirty="0"/>
          </a:p>
          <a:p>
            <a:r>
              <a:rPr lang="en-US" dirty="0"/>
              <a:t>“A human being only attains meaning, </a:t>
            </a:r>
            <a:r>
              <a:rPr lang="en-US" dirty="0" smtClean="0"/>
              <a:t>thus </a:t>
            </a:r>
            <a:r>
              <a:rPr lang="en-US" dirty="0"/>
              <a:t>significance, if somebody writes about it and publishes </a:t>
            </a:r>
            <a:r>
              <a:rPr lang="en-US" dirty="0" smtClean="0"/>
              <a:t>it’s </a:t>
            </a:r>
            <a:r>
              <a:rPr lang="en-US" dirty="0"/>
              <a:t>biography” … </a:t>
            </a:r>
            <a:r>
              <a:rPr lang="en-US" dirty="0" smtClean="0"/>
              <a:t>it is </a:t>
            </a:r>
            <a:r>
              <a:rPr lang="en-US" dirty="0"/>
              <a:t>proof, not only that you exist, but that existing has significance, thus meaning” (En </a:t>
            </a:r>
            <a:r>
              <a:rPr lang="en-US" dirty="0" err="1"/>
              <a:t>biografi</a:t>
            </a:r>
            <a:r>
              <a:rPr lang="en-US" dirty="0"/>
              <a:t>: 165</a:t>
            </a:r>
            <a:r>
              <a:rPr lang="en-US" dirty="0" smtClean="0"/>
              <a:t>)</a:t>
            </a:r>
            <a:r>
              <a:rPr lang="en-US" dirty="0"/>
              <a:t> </a:t>
            </a:r>
            <a:endParaRPr lang="en-US" dirty="0" smtClean="0"/>
          </a:p>
          <a:p>
            <a:endParaRPr lang="en-US" dirty="0"/>
          </a:p>
          <a:p>
            <a:r>
              <a:rPr lang="en-US" dirty="0" smtClean="0"/>
              <a:t>“</a:t>
            </a:r>
            <a:r>
              <a:rPr lang="en-US" dirty="0"/>
              <a:t>He (the writer, my future to be real me) was hidden behind</a:t>
            </a:r>
            <a:r>
              <a:rPr lang="en-US" dirty="0" smtClean="0"/>
              <a:t>…” </a:t>
            </a:r>
            <a:r>
              <a:rPr lang="en-US" dirty="0"/>
              <a:t>(</a:t>
            </a:r>
            <a:r>
              <a:rPr lang="en-US" i="1" dirty="0"/>
              <a:t>Mine </a:t>
            </a:r>
            <a:r>
              <a:rPr lang="en-US" i="1" dirty="0" err="1"/>
              <a:t>møder</a:t>
            </a:r>
            <a:r>
              <a:rPr lang="en-US" dirty="0"/>
              <a:t>: </a:t>
            </a:r>
            <a:r>
              <a:rPr lang="en-US" dirty="0" smtClean="0"/>
              <a:t>40)</a:t>
            </a:r>
            <a:endParaRPr lang="en-US" dirty="0"/>
          </a:p>
          <a:p>
            <a:endParaRPr lang="en-US" dirty="0"/>
          </a:p>
        </p:txBody>
      </p:sp>
    </p:spTree>
    <p:extLst>
      <p:ext uri="{BB962C8B-B14F-4D97-AF65-F5344CB8AC3E}">
        <p14:creationId xmlns:p14="http://schemas.microsoft.com/office/powerpoint/2010/main" val="1307888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Seen, but Remain Unseen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Nielsen’s strategy became to hide behind different pseudonyms and author-personas, for example:</a:t>
            </a:r>
          </a:p>
          <a:p>
            <a:pPr marL="0" indent="0">
              <a:buNone/>
            </a:pPr>
            <a:endParaRPr lang="en-US" dirty="0" smtClean="0"/>
          </a:p>
          <a:p>
            <a:pPr marL="0" indent="0">
              <a:buNone/>
            </a:pPr>
            <a:r>
              <a:rPr lang="en-US" dirty="0"/>
              <a:t> </a:t>
            </a:r>
            <a:r>
              <a:rPr lang="en-US" dirty="0" smtClean="0"/>
              <a:t>      	Helge </a:t>
            </a:r>
            <a:r>
              <a:rPr lang="en-US" dirty="0" err="1" smtClean="0"/>
              <a:t>Bille</a:t>
            </a:r>
            <a:r>
              <a:rPr lang="en-US" dirty="0" smtClean="0"/>
              <a:t>, clausbeck-nielsen.net, Das </a:t>
            </a:r>
            <a:r>
              <a:rPr lang="en-US" dirty="0" err="1" smtClean="0"/>
              <a:t>Beckwerk</a:t>
            </a:r>
            <a:r>
              <a:rPr lang="en-US" dirty="0" smtClean="0"/>
              <a:t>, Nielsen, </a:t>
            </a:r>
            <a:r>
              <a:rPr lang="en-US" dirty="0" err="1" smtClean="0"/>
              <a:t>Søster</a:t>
            </a:r>
            <a:r>
              <a:rPr lang="en-US" dirty="0" smtClean="0"/>
              <a:t> Nielsen, 	Madame </a:t>
            </a:r>
            <a:r>
              <a:rPr lang="en-US" dirty="0"/>
              <a:t>	</a:t>
            </a:r>
            <a:r>
              <a:rPr lang="en-US" dirty="0" smtClean="0"/>
              <a:t>Nielsen (etc.)</a:t>
            </a:r>
          </a:p>
          <a:p>
            <a:endParaRPr lang="en-US" dirty="0"/>
          </a:p>
          <a:p>
            <a:r>
              <a:rPr lang="en-US" dirty="0"/>
              <a:t>H</a:t>
            </a:r>
            <a:r>
              <a:rPr lang="en-US" dirty="0" smtClean="0"/>
              <a:t>e </a:t>
            </a:r>
            <a:r>
              <a:rPr lang="en-US" dirty="0" smtClean="0"/>
              <a:t>was increasingly “seen” as a great writer (“the writer, my </a:t>
            </a:r>
            <a:r>
              <a:rPr lang="en-US" dirty="0" smtClean="0"/>
              <a:t>future </a:t>
            </a:r>
            <a:r>
              <a:rPr lang="en-US" dirty="0" smtClean="0"/>
              <a:t>real me”), but as a subject he had dissolved </a:t>
            </a:r>
            <a:r>
              <a:rPr lang="en-US" dirty="0" smtClean="0"/>
              <a:t>into </a:t>
            </a:r>
            <a:r>
              <a:rPr lang="en-US" dirty="0" smtClean="0"/>
              <a:t>a polyphonic pseudonymity, like that of Kierkegaard’s. </a:t>
            </a:r>
          </a:p>
          <a:p>
            <a:endParaRPr lang="en-US" dirty="0" smtClean="0"/>
          </a:p>
          <a:p>
            <a:r>
              <a:rPr lang="en-US" dirty="0" smtClean="0"/>
              <a:t>“But who, then, am I? (…) Let no one ask about that (…) Moreover, I am not worth asking about, for I am the least of all, and people make me very bashful by asking this question. I am pure being and thus almost less than nothing. I am the pure being that is everywhere present but yet not noticeable, for I am continually being annulled” (Stages on Life’s Way, final paragraph of “In vino veritas”: 86, Hong translation)</a:t>
            </a:r>
          </a:p>
          <a:p>
            <a:endParaRPr lang="en-US" dirty="0"/>
          </a:p>
          <a:p>
            <a:r>
              <a:rPr lang="en-US" dirty="0" smtClean="0"/>
              <a:t>Or like Pellegrina Leoni (Blixen/</a:t>
            </a:r>
            <a:r>
              <a:rPr lang="en-US" dirty="0" err="1" smtClean="0"/>
              <a:t>Dinensen</a:t>
            </a:r>
            <a:r>
              <a:rPr lang="en-US" dirty="0" smtClean="0"/>
              <a:t>) after the opera-fire</a:t>
            </a:r>
          </a:p>
          <a:p>
            <a:pPr marL="0" indent="0">
              <a:buNone/>
            </a:pPr>
            <a:endParaRPr lang="en-US" dirty="0" smtClean="0"/>
          </a:p>
        </p:txBody>
      </p:sp>
    </p:spTree>
    <p:extLst>
      <p:ext uri="{BB962C8B-B14F-4D97-AF65-F5344CB8AC3E}">
        <p14:creationId xmlns:p14="http://schemas.microsoft.com/office/powerpoint/2010/main" val="1280868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Have your Cake and Eat it Too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He</a:t>
            </a:r>
            <a:r>
              <a:rPr lang="en-US" dirty="0"/>
              <a:t>, himself, as a </a:t>
            </a:r>
            <a:r>
              <a:rPr lang="en-US" dirty="0" smtClean="0"/>
              <a:t>subject, with a particular name </a:t>
            </a:r>
            <a:r>
              <a:rPr lang="en-US" dirty="0" smtClean="0"/>
              <a:t>disappeared</a:t>
            </a:r>
            <a:r>
              <a:rPr lang="en-US" dirty="0"/>
              <a:t>, </a:t>
            </a:r>
            <a:r>
              <a:rPr lang="en-US" dirty="0" smtClean="0"/>
              <a:t>from his works</a:t>
            </a:r>
          </a:p>
          <a:p>
            <a:endParaRPr lang="en-US" dirty="0"/>
          </a:p>
          <a:p>
            <a:r>
              <a:rPr lang="en-US" dirty="0" smtClean="0"/>
              <a:t>While </a:t>
            </a:r>
            <a:r>
              <a:rPr lang="en-US" dirty="0"/>
              <a:t>THE REAL PEOPLE AROUND </a:t>
            </a:r>
            <a:r>
              <a:rPr lang="en-US" dirty="0" smtClean="0"/>
              <a:t>HIM OCCUR </a:t>
            </a:r>
            <a:r>
              <a:rPr lang="en-US" dirty="0"/>
              <a:t>WITH THEIR REAL </a:t>
            </a:r>
            <a:r>
              <a:rPr lang="en-US" dirty="0" smtClean="0"/>
              <a:t>NAME – AS SUBJECTS – IN HIS BOOKS</a:t>
            </a:r>
          </a:p>
          <a:p>
            <a:pPr marL="0" indent="0">
              <a:buNone/>
            </a:pPr>
            <a:endParaRPr lang="en-US" dirty="0"/>
          </a:p>
          <a:p>
            <a:r>
              <a:rPr lang="en-US" dirty="0" smtClean="0"/>
              <a:t>Without being able to control their </a:t>
            </a:r>
            <a:r>
              <a:rPr lang="en-US" dirty="0" smtClean="0"/>
              <a:t>story. A story that is </a:t>
            </a:r>
            <a:r>
              <a:rPr lang="en-US" dirty="0" smtClean="0"/>
              <a:t>put out in public by this seemingly subject-less writer-persona. </a:t>
            </a:r>
            <a:endParaRPr lang="en-US" dirty="0"/>
          </a:p>
          <a:p>
            <a:pPr marL="0" indent="0">
              <a:buNone/>
            </a:pPr>
            <a:endParaRPr lang="en-US" dirty="0"/>
          </a:p>
          <a:p>
            <a:r>
              <a:rPr lang="en-US" dirty="0" smtClean="0"/>
              <a:t>At the same time, it is “the </a:t>
            </a:r>
            <a:r>
              <a:rPr lang="en-US" dirty="0"/>
              <a:t>flesh and blood </a:t>
            </a:r>
            <a:r>
              <a:rPr lang="en-US" dirty="0" smtClean="0"/>
              <a:t>author”, who in end gets </a:t>
            </a:r>
            <a:r>
              <a:rPr lang="en-US" dirty="0"/>
              <a:t>all the credit: </a:t>
            </a:r>
            <a:r>
              <a:rPr lang="en-US" dirty="0" smtClean="0"/>
              <a:t>Book readings, interviews</a:t>
            </a:r>
            <a:r>
              <a:rPr lang="en-US" dirty="0"/>
              <a:t>, literary </a:t>
            </a:r>
            <a:r>
              <a:rPr lang="en-US" dirty="0" smtClean="0"/>
              <a:t>prices and thus </a:t>
            </a:r>
            <a:r>
              <a:rPr lang="en-US" dirty="0" smtClean="0"/>
              <a:t>becomes a part </a:t>
            </a:r>
            <a:r>
              <a:rPr lang="en-US" dirty="0"/>
              <a:t>of “history</a:t>
            </a:r>
            <a:r>
              <a:rPr lang="en-US" dirty="0" smtClean="0"/>
              <a:t>” </a:t>
            </a:r>
            <a:r>
              <a:rPr lang="en-US" dirty="0" smtClean="0"/>
              <a:t>(a “somebody”)</a:t>
            </a:r>
            <a:endParaRPr lang="en-US" dirty="0"/>
          </a:p>
          <a:p>
            <a:endParaRPr lang="en-US" dirty="0"/>
          </a:p>
          <a:p>
            <a:endParaRPr lang="en-US" dirty="0"/>
          </a:p>
        </p:txBody>
      </p:sp>
    </p:spTree>
    <p:extLst>
      <p:ext uri="{BB962C8B-B14F-4D97-AF65-F5344CB8AC3E}">
        <p14:creationId xmlns:p14="http://schemas.microsoft.com/office/powerpoint/2010/main" val="2767491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995455"/>
          </a:xfrm>
        </p:spPr>
        <p:txBody>
          <a:bodyPr/>
          <a:lstStyle/>
          <a:p>
            <a:r>
              <a:rPr lang="da-DK" i="1" dirty="0" smtClean="0"/>
              <a:t>Suverænen</a:t>
            </a:r>
            <a:r>
              <a:rPr lang="da-DK" dirty="0" smtClean="0"/>
              <a:t> </a:t>
            </a:r>
            <a:r>
              <a:rPr lang="da-DK" dirty="0" smtClean="0"/>
              <a:t>/ </a:t>
            </a:r>
            <a:r>
              <a:rPr lang="da-DK" i="1" dirty="0" smtClean="0"/>
              <a:t>The </a:t>
            </a:r>
            <a:r>
              <a:rPr lang="da-DK" i="1" dirty="0" smtClean="0"/>
              <a:t>Sovereign</a:t>
            </a:r>
            <a:endParaRPr lang="da-DK" i="1" dirty="0"/>
          </a:p>
        </p:txBody>
      </p:sp>
      <p:sp>
        <p:nvSpPr>
          <p:cNvPr id="3" name="Pladsholder til indhold 2"/>
          <p:cNvSpPr>
            <a:spLocks noGrp="1"/>
          </p:cNvSpPr>
          <p:nvPr>
            <p:ph idx="1"/>
          </p:nvPr>
        </p:nvSpPr>
        <p:spPr>
          <a:xfrm>
            <a:off x="457200" y="1430105"/>
            <a:ext cx="8229600" cy="5200378"/>
          </a:xfrm>
        </p:spPr>
        <p:txBody>
          <a:bodyPr>
            <a:normAutofit fontScale="62500" lnSpcReduction="20000"/>
          </a:bodyPr>
          <a:lstStyle/>
          <a:p>
            <a:r>
              <a:rPr lang="en-CA" dirty="0" smtClean="0"/>
              <a:t>Thomas </a:t>
            </a:r>
            <a:r>
              <a:rPr lang="en-CA" dirty="0" err="1" smtClean="0"/>
              <a:t>Skade</a:t>
            </a:r>
            <a:r>
              <a:rPr lang="en-CA" dirty="0" smtClean="0"/>
              <a:t>-Rasmussen became the main character in </a:t>
            </a:r>
            <a:r>
              <a:rPr lang="en-CA" i="1" dirty="0" smtClean="0"/>
              <a:t>The </a:t>
            </a:r>
            <a:r>
              <a:rPr lang="en-CA" i="1" dirty="0" err="1" smtClean="0"/>
              <a:t>Soveregin</a:t>
            </a:r>
            <a:r>
              <a:rPr lang="en-CA" dirty="0" smtClean="0"/>
              <a:t> against his own will. On the cover of </a:t>
            </a:r>
            <a:r>
              <a:rPr lang="en-CA" i="1" dirty="0" err="1" smtClean="0"/>
              <a:t>Suverænen</a:t>
            </a:r>
            <a:r>
              <a:rPr lang="en-CA" dirty="0" smtClean="0"/>
              <a:t> we find a quote by Rasmussen: </a:t>
            </a:r>
          </a:p>
          <a:p>
            <a:endParaRPr lang="en-CA" dirty="0"/>
          </a:p>
          <a:p>
            <a:r>
              <a:rPr lang="en-CA" dirty="0" smtClean="0"/>
              <a:t>”From the very  beginning it has been all about going from the universal to the particular”</a:t>
            </a:r>
          </a:p>
          <a:p>
            <a:endParaRPr lang="en-CA" dirty="0" smtClean="0"/>
          </a:p>
          <a:p>
            <a:r>
              <a:rPr lang="en-CA" dirty="0" smtClean="0"/>
              <a:t>This is Rasmussen’s artistic ideology and it forms, which forms the opposite movement of Nielsen’s (that goes from the particular to the universal)</a:t>
            </a:r>
          </a:p>
          <a:p>
            <a:endParaRPr lang="en-CA" dirty="0" smtClean="0"/>
          </a:p>
          <a:p>
            <a:r>
              <a:rPr lang="en-CA" dirty="0" smtClean="0"/>
              <a:t>Nielsen thus makes himself Rasmussen’s Nemesis, by writing about Rasmussen as a particular, a subject, in the book without Rasmussen’s consent. </a:t>
            </a:r>
          </a:p>
          <a:p>
            <a:endParaRPr lang="en-CA" dirty="0" smtClean="0"/>
          </a:p>
          <a:p>
            <a:r>
              <a:rPr lang="en-CA" dirty="0"/>
              <a:t>S</a:t>
            </a:r>
            <a:r>
              <a:rPr lang="en-CA" dirty="0" smtClean="0"/>
              <a:t>hamelessly against Rasmussen’s own will, while his own subject is hidden under the pen name ”Das </a:t>
            </a:r>
            <a:r>
              <a:rPr lang="en-CA" dirty="0" err="1" smtClean="0"/>
              <a:t>Beckwerk</a:t>
            </a:r>
            <a:r>
              <a:rPr lang="en-CA" dirty="0" smtClean="0"/>
              <a:t>” and the novel persona, the anonymous surname ” Nielsen</a:t>
            </a:r>
            <a:r>
              <a:rPr lang="da-DK" dirty="0" smtClean="0"/>
              <a:t>”</a:t>
            </a:r>
            <a:endParaRPr lang="da-DK" dirty="0"/>
          </a:p>
        </p:txBody>
      </p:sp>
    </p:spTree>
    <p:extLst>
      <p:ext uri="{BB962C8B-B14F-4D97-AF65-F5344CB8AC3E}">
        <p14:creationId xmlns:p14="http://schemas.microsoft.com/office/powerpoint/2010/main" val="1319690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Nielsen and the Question of Shame</a:t>
            </a:r>
            <a:endParaRPr lang="en-US" dirty="0"/>
          </a:p>
        </p:txBody>
      </p:sp>
      <p:sp>
        <p:nvSpPr>
          <p:cNvPr id="3" name="Content Placeholder 2"/>
          <p:cNvSpPr>
            <a:spLocks noGrp="1"/>
          </p:cNvSpPr>
          <p:nvPr>
            <p:ph idx="1"/>
          </p:nvPr>
        </p:nvSpPr>
        <p:spPr>
          <a:xfrm>
            <a:off x="457200" y="1600200"/>
            <a:ext cx="8229600" cy="4910275"/>
          </a:xfrm>
        </p:spPr>
        <p:txBody>
          <a:bodyPr>
            <a:normAutofit fontScale="55000" lnSpcReduction="20000"/>
          </a:bodyPr>
          <a:lstStyle/>
          <a:p>
            <a:endParaRPr lang="en-US" dirty="0" smtClean="0"/>
          </a:p>
          <a:p>
            <a:r>
              <a:rPr lang="en-US" dirty="0"/>
              <a:t>The categories (except the category “Social Shame”) follow </a:t>
            </a:r>
            <a:r>
              <a:rPr lang="en-US" dirty="0" err="1"/>
              <a:t>Gerschen</a:t>
            </a:r>
            <a:r>
              <a:rPr lang="en-US" dirty="0"/>
              <a:t> Kaufmanns map of shame (</a:t>
            </a:r>
            <a:r>
              <a:rPr lang="en-US" dirty="0" smtClean="0"/>
              <a:t>1998 from Cullen </a:t>
            </a:r>
            <a:r>
              <a:rPr lang="en-US" dirty="0"/>
              <a:t>Weston 2010: 122</a:t>
            </a:r>
            <a:r>
              <a:rPr lang="en-US" dirty="0" smtClean="0"/>
              <a:t>)</a:t>
            </a:r>
          </a:p>
          <a:p>
            <a:endParaRPr lang="en-US" dirty="0"/>
          </a:p>
          <a:p>
            <a:r>
              <a:rPr lang="en-US" dirty="0" smtClean="0"/>
              <a:t>Social </a:t>
            </a:r>
            <a:r>
              <a:rPr lang="en-US" dirty="0" smtClean="0"/>
              <a:t>Shame: The awkward, shy, lower middleclass, young man from </a:t>
            </a:r>
            <a:r>
              <a:rPr lang="en-US" dirty="0" smtClean="0"/>
              <a:t>Jutland: </a:t>
            </a:r>
            <a:r>
              <a:rPr lang="en-US" dirty="0" smtClean="0"/>
              <a:t>Shame with regard to social class.</a:t>
            </a:r>
          </a:p>
          <a:p>
            <a:endParaRPr lang="en-US" dirty="0" smtClean="0"/>
          </a:p>
          <a:p>
            <a:r>
              <a:rPr lang="en-US" dirty="0" smtClean="0"/>
              <a:t>Body (Gender) Shame: For being an abnormal skinny, androgynous man with a high pitched </a:t>
            </a:r>
            <a:r>
              <a:rPr lang="en-US" dirty="0" smtClean="0"/>
              <a:t>voice)</a:t>
            </a:r>
            <a:r>
              <a:rPr lang="en-US" dirty="0" smtClean="0"/>
              <a:t>: Shame with regard to body/gender ideals. </a:t>
            </a:r>
            <a:endParaRPr lang="en-US" dirty="0" smtClean="0"/>
          </a:p>
          <a:p>
            <a:endParaRPr lang="en-US" dirty="0" smtClean="0"/>
          </a:p>
          <a:p>
            <a:r>
              <a:rPr lang="en-US" dirty="0" smtClean="0"/>
              <a:t>Relational Shame</a:t>
            </a:r>
            <a:r>
              <a:rPr lang="en-US" dirty="0"/>
              <a:t>: </a:t>
            </a:r>
            <a:r>
              <a:rPr lang="en-US" dirty="0" smtClean="0"/>
              <a:t>The divorce : “nobody in my family had ever divorced</a:t>
            </a:r>
            <a:r>
              <a:rPr lang="en-US" dirty="0" smtClean="0"/>
              <a:t>”. </a:t>
            </a:r>
            <a:r>
              <a:rPr lang="en-US" dirty="0" smtClean="0"/>
              <a:t>Shame with regard to </a:t>
            </a:r>
            <a:r>
              <a:rPr lang="en-US" dirty="0" smtClean="0"/>
              <a:t>the need for interdependence</a:t>
            </a:r>
            <a:r>
              <a:rPr lang="en-US" dirty="0" smtClean="0"/>
              <a:t>.</a:t>
            </a:r>
          </a:p>
          <a:p>
            <a:endParaRPr lang="en-US" dirty="0" smtClean="0"/>
          </a:p>
          <a:p>
            <a:r>
              <a:rPr lang="en-US" dirty="0" smtClean="0"/>
              <a:t>Emotional </a:t>
            </a:r>
            <a:r>
              <a:rPr lang="en-US" dirty="0"/>
              <a:t>S</a:t>
            </a:r>
            <a:r>
              <a:rPr lang="en-US" dirty="0" smtClean="0"/>
              <a:t>hame: To be have been “Seen” in the love meeting, then dumped. Shame with regard to not being a loveable subject. </a:t>
            </a:r>
            <a:endParaRPr lang="en-US" dirty="0" smtClean="0"/>
          </a:p>
          <a:p>
            <a:endParaRPr lang="en-US" dirty="0"/>
          </a:p>
          <a:p>
            <a:r>
              <a:rPr lang="en-US" dirty="0" smtClean="0"/>
              <a:t>Professional Shame: To be an insignificant writer (not much worth of “biography”), thus meaningless and non-existing. Shame over not being “somebody”. Not being </a:t>
            </a:r>
            <a:r>
              <a:rPr lang="en-US" dirty="0" smtClean="0"/>
              <a:t>perfect</a:t>
            </a:r>
            <a:r>
              <a:rPr lang="en-US" dirty="0" smtClean="0"/>
              <a:t>.</a:t>
            </a:r>
            <a:endParaRPr lang="en-US" dirty="0"/>
          </a:p>
          <a:p>
            <a:endParaRPr lang="en-US" dirty="0" smtClean="0"/>
          </a:p>
        </p:txBody>
      </p:sp>
    </p:spTree>
    <p:extLst>
      <p:ext uri="{BB962C8B-B14F-4D97-AF65-F5344CB8AC3E}">
        <p14:creationId xmlns:p14="http://schemas.microsoft.com/office/powerpoint/2010/main" val="1605977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5433"/>
          </a:xfrm>
        </p:spPr>
        <p:txBody>
          <a:bodyPr>
            <a:normAutofit fontScale="90000"/>
          </a:bodyPr>
          <a:lstStyle/>
          <a:p>
            <a:r>
              <a:rPr lang="en-US" dirty="0" smtClean="0"/>
              <a:t>Reactions to Own Shame</a:t>
            </a:r>
            <a:endParaRPr lang="en-US" dirty="0"/>
          </a:p>
        </p:txBody>
      </p:sp>
      <p:sp>
        <p:nvSpPr>
          <p:cNvPr id="3" name="Content Placeholder 2"/>
          <p:cNvSpPr>
            <a:spLocks noGrp="1"/>
          </p:cNvSpPr>
          <p:nvPr>
            <p:ph idx="1"/>
          </p:nvPr>
        </p:nvSpPr>
        <p:spPr>
          <a:xfrm>
            <a:off x="457200" y="1100080"/>
            <a:ext cx="8229600" cy="5380392"/>
          </a:xfrm>
        </p:spPr>
        <p:txBody>
          <a:bodyPr/>
          <a:lstStyle/>
          <a:p>
            <a:pPr marL="0" indent="0">
              <a:buNone/>
            </a:pPr>
            <a:r>
              <a:rPr lang="en-US" dirty="0" smtClean="0"/>
              <a:t>“The Defense Compass” (</a:t>
            </a:r>
            <a:r>
              <a:rPr lang="en-US" dirty="0" err="1" smtClean="0"/>
              <a:t>Nathanson</a:t>
            </a:r>
            <a:r>
              <a:rPr lang="en-US" dirty="0" smtClean="0"/>
              <a:t> 1992). </a:t>
            </a:r>
          </a:p>
          <a:p>
            <a:pPr marL="0" indent="0">
              <a:buNone/>
            </a:pPr>
            <a:r>
              <a:rPr lang="en-US" dirty="0" smtClean="0"/>
              <a:t> </a:t>
            </a:r>
          </a:p>
          <a:p>
            <a:pPr marL="0" indent="0">
              <a:buNone/>
            </a:pPr>
            <a:r>
              <a:rPr lang="en-US" sz="1600" dirty="0" err="1" smtClean="0"/>
              <a:t>Unddragelse</a:t>
            </a:r>
            <a:r>
              <a:rPr lang="en-US" sz="1600" dirty="0" smtClean="0"/>
              <a:t>: Evasion  </a:t>
            </a:r>
          </a:p>
          <a:p>
            <a:pPr marL="0" indent="0">
              <a:buNone/>
            </a:pPr>
            <a:endParaRPr lang="en-US" sz="1600" dirty="0" smtClean="0"/>
          </a:p>
          <a:p>
            <a:pPr marL="0" indent="0">
              <a:buNone/>
            </a:pPr>
            <a:r>
              <a:rPr lang="en-US" sz="1600" dirty="0" err="1" smtClean="0"/>
              <a:t>Angreb</a:t>
            </a:r>
            <a:r>
              <a:rPr lang="en-US" sz="1600" dirty="0" smtClean="0"/>
              <a:t> mod en selv: </a:t>
            </a:r>
          </a:p>
          <a:p>
            <a:pPr marL="0" indent="0">
              <a:buNone/>
            </a:pPr>
            <a:r>
              <a:rPr lang="en-US" sz="1600" dirty="0" smtClean="0"/>
              <a:t>Self Accusation (attack)</a:t>
            </a:r>
          </a:p>
          <a:p>
            <a:pPr marL="0" indent="0">
              <a:buNone/>
            </a:pPr>
            <a:endParaRPr lang="en-US" sz="1600" dirty="0" smtClean="0"/>
          </a:p>
          <a:p>
            <a:pPr marL="0" indent="0">
              <a:buNone/>
            </a:pPr>
            <a:r>
              <a:rPr lang="en-US" sz="1600" dirty="0" err="1" smtClean="0"/>
              <a:t>Fornægtelse</a:t>
            </a:r>
            <a:r>
              <a:rPr lang="en-US" sz="1600" dirty="0" smtClean="0"/>
              <a:t>: Denial</a:t>
            </a:r>
          </a:p>
          <a:p>
            <a:pPr marL="0" indent="0">
              <a:buNone/>
            </a:pPr>
            <a:endParaRPr lang="en-US" sz="1600" dirty="0" smtClean="0"/>
          </a:p>
          <a:p>
            <a:pPr marL="0" indent="0">
              <a:buNone/>
            </a:pPr>
            <a:r>
              <a:rPr lang="en-US" sz="1600" dirty="0" err="1" smtClean="0"/>
              <a:t>Angreb</a:t>
            </a:r>
            <a:r>
              <a:rPr lang="en-US" sz="1600" dirty="0" smtClean="0"/>
              <a:t> mod andre:</a:t>
            </a:r>
          </a:p>
          <a:p>
            <a:pPr marL="0" indent="0">
              <a:buNone/>
            </a:pPr>
            <a:r>
              <a:rPr lang="en-US" sz="1600" dirty="0" smtClean="0"/>
              <a:t>Attack on others</a:t>
            </a:r>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p:txBody>
      </p:sp>
      <p:pic>
        <p:nvPicPr>
          <p:cNvPr id="4" name="Picture 3" descr="Shame. Defense Compa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3591201" y="1239390"/>
            <a:ext cx="4367656" cy="5823541"/>
          </a:xfrm>
          <a:prstGeom prst="rect">
            <a:avLst/>
          </a:prstGeom>
          <a:noFill/>
          <a:ln>
            <a:noFill/>
          </a:ln>
        </p:spPr>
      </p:pic>
    </p:spTree>
    <p:extLst>
      <p:ext uri="{BB962C8B-B14F-4D97-AF65-F5344CB8AC3E}">
        <p14:creationId xmlns:p14="http://schemas.microsoft.com/office/powerpoint/2010/main" val="2464026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1150</TotalTime>
  <Words>2439</Words>
  <Application>Microsoft Macintosh PowerPoint</Application>
  <PresentationFormat>On-screen Show (4:3)</PresentationFormat>
  <Paragraphs>184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Shame and Shamelessness in the Works of Nielsen and Pablo Llambias</vt:lpstr>
      <vt:lpstr>To be Somebody (instead of Nobody)</vt:lpstr>
      <vt:lpstr>The Tipping Point</vt:lpstr>
      <vt:lpstr>The Solution</vt:lpstr>
      <vt:lpstr>To Be Seen, but Remain Unseen</vt:lpstr>
      <vt:lpstr>How To Have your Cake and Eat it Too</vt:lpstr>
      <vt:lpstr>Suverænen / The Sovereign</vt:lpstr>
      <vt:lpstr>Nielsen and the Question of Shame</vt:lpstr>
      <vt:lpstr>Reactions to Own Shame</vt:lpstr>
      <vt:lpstr>Nielsen and Shame: The Defense Compass</vt:lpstr>
      <vt:lpstr>Turning Shame into Gold</vt:lpstr>
      <vt:lpstr>Pablo Llambias</vt:lpstr>
      <vt:lpstr>Llambias and Shame</vt:lpstr>
      <vt:lpstr>Desire to be Seen</vt:lpstr>
      <vt:lpstr>Shame in Hundstein (selected)</vt:lpstr>
      <vt:lpstr>What is Shameful? </vt:lpstr>
      <vt:lpstr>The “Big Other” and Male Identity</vt:lpstr>
      <vt:lpstr>Wining?</vt:lpstr>
      <vt:lpstr>Breaking the Male Stereotype of The Postmodern Big Other</vt:lpstr>
      <vt:lpstr>Upbuilding Nietzsche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Shame and Shameless in the Works of Nielsen</dc:title>
  <dc:creator>Mads Bunch</dc:creator>
  <cp:lastModifiedBy>Mads Bunch</cp:lastModifiedBy>
  <cp:revision>54</cp:revision>
  <dcterms:created xsi:type="dcterms:W3CDTF">2014-10-28T14:23:46Z</dcterms:created>
  <dcterms:modified xsi:type="dcterms:W3CDTF">2014-10-31T06:37:10Z</dcterms:modified>
</cp:coreProperties>
</file>