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x-msvide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8"/>
  </p:notesMasterIdLst>
  <p:sldIdLst>
    <p:sldId id="268" r:id="rId2"/>
    <p:sldId id="369" r:id="rId3"/>
    <p:sldId id="370" r:id="rId4"/>
    <p:sldId id="384" r:id="rId5"/>
    <p:sldId id="375" r:id="rId6"/>
    <p:sldId id="380" r:id="rId7"/>
    <p:sldId id="371" r:id="rId8"/>
    <p:sldId id="372" r:id="rId9"/>
    <p:sldId id="393" r:id="rId10"/>
    <p:sldId id="385" r:id="rId11"/>
    <p:sldId id="360" r:id="rId12"/>
    <p:sldId id="362" r:id="rId13"/>
    <p:sldId id="363" r:id="rId14"/>
    <p:sldId id="339" r:id="rId15"/>
    <p:sldId id="349" r:id="rId16"/>
    <p:sldId id="379" r:id="rId17"/>
    <p:sldId id="399" r:id="rId18"/>
    <p:sldId id="392" r:id="rId19"/>
    <p:sldId id="388" r:id="rId20"/>
    <p:sldId id="387" r:id="rId21"/>
    <p:sldId id="378" r:id="rId22"/>
    <p:sldId id="405" r:id="rId23"/>
    <p:sldId id="395" r:id="rId24"/>
    <p:sldId id="400" r:id="rId25"/>
    <p:sldId id="285" r:id="rId26"/>
    <p:sldId id="406" r:id="rId27"/>
  </p:sldIdLst>
  <p:sldSz cx="9144000" cy="6858000" type="screen4x3"/>
  <p:notesSz cx="6645275" cy="9906000"/>
  <p:defaultTextStyle>
    <a:defPPr>
      <a:defRPr lang="da-DK"/>
    </a:defPPr>
    <a:lvl1pPr algn="l" rtl="0" fontAlgn="base">
      <a:spcBef>
        <a:spcPct val="0"/>
      </a:spcBef>
      <a:spcAft>
        <a:spcPct val="0"/>
      </a:spcAft>
      <a:defRPr sz="2400" kern="1200">
        <a:solidFill>
          <a:schemeClr val="tx1"/>
        </a:solidFill>
        <a:latin typeface="Verdana" pitchFamily="34" charset="0"/>
        <a:ea typeface="+mn-ea"/>
        <a:cs typeface="Arial" charset="0"/>
      </a:defRPr>
    </a:lvl1pPr>
    <a:lvl2pPr marL="457200" algn="l" rtl="0" fontAlgn="base">
      <a:spcBef>
        <a:spcPct val="0"/>
      </a:spcBef>
      <a:spcAft>
        <a:spcPct val="0"/>
      </a:spcAft>
      <a:defRPr sz="2400" kern="1200">
        <a:solidFill>
          <a:schemeClr val="tx1"/>
        </a:solidFill>
        <a:latin typeface="Verdana" pitchFamily="34" charset="0"/>
        <a:ea typeface="+mn-ea"/>
        <a:cs typeface="Arial" charset="0"/>
      </a:defRPr>
    </a:lvl2pPr>
    <a:lvl3pPr marL="914400" algn="l" rtl="0" fontAlgn="base">
      <a:spcBef>
        <a:spcPct val="0"/>
      </a:spcBef>
      <a:spcAft>
        <a:spcPct val="0"/>
      </a:spcAft>
      <a:defRPr sz="2400" kern="1200">
        <a:solidFill>
          <a:schemeClr val="tx1"/>
        </a:solidFill>
        <a:latin typeface="Verdana" pitchFamily="34" charset="0"/>
        <a:ea typeface="+mn-ea"/>
        <a:cs typeface="Arial" charset="0"/>
      </a:defRPr>
    </a:lvl3pPr>
    <a:lvl4pPr marL="1371600" algn="l" rtl="0" fontAlgn="base">
      <a:spcBef>
        <a:spcPct val="0"/>
      </a:spcBef>
      <a:spcAft>
        <a:spcPct val="0"/>
      </a:spcAft>
      <a:defRPr sz="2400" kern="1200">
        <a:solidFill>
          <a:schemeClr val="tx1"/>
        </a:solidFill>
        <a:latin typeface="Verdana" pitchFamily="34" charset="0"/>
        <a:ea typeface="+mn-ea"/>
        <a:cs typeface="Arial" charset="0"/>
      </a:defRPr>
    </a:lvl4pPr>
    <a:lvl5pPr marL="1828800" algn="l" rtl="0" fontAlgn="base">
      <a:spcBef>
        <a:spcPct val="0"/>
      </a:spcBef>
      <a:spcAft>
        <a:spcPct val="0"/>
      </a:spcAft>
      <a:defRPr sz="2400" kern="1200">
        <a:solidFill>
          <a:schemeClr val="tx1"/>
        </a:solidFill>
        <a:latin typeface="Verdana" pitchFamily="34" charset="0"/>
        <a:ea typeface="+mn-ea"/>
        <a:cs typeface="Arial" charset="0"/>
      </a:defRPr>
    </a:lvl5pPr>
    <a:lvl6pPr marL="2286000" algn="l" defTabSz="914400" rtl="0" eaLnBrk="1" latinLnBrk="0" hangingPunct="1">
      <a:defRPr sz="2400" kern="1200">
        <a:solidFill>
          <a:schemeClr val="tx1"/>
        </a:solidFill>
        <a:latin typeface="Verdana" pitchFamily="34" charset="0"/>
        <a:ea typeface="+mn-ea"/>
        <a:cs typeface="Arial" charset="0"/>
      </a:defRPr>
    </a:lvl6pPr>
    <a:lvl7pPr marL="2743200" algn="l" defTabSz="914400" rtl="0" eaLnBrk="1" latinLnBrk="0" hangingPunct="1">
      <a:defRPr sz="2400" kern="1200">
        <a:solidFill>
          <a:schemeClr val="tx1"/>
        </a:solidFill>
        <a:latin typeface="Verdana" pitchFamily="34" charset="0"/>
        <a:ea typeface="+mn-ea"/>
        <a:cs typeface="Arial" charset="0"/>
      </a:defRPr>
    </a:lvl7pPr>
    <a:lvl8pPr marL="3200400" algn="l" defTabSz="914400" rtl="0" eaLnBrk="1" latinLnBrk="0" hangingPunct="1">
      <a:defRPr sz="2400" kern="1200">
        <a:solidFill>
          <a:schemeClr val="tx1"/>
        </a:solidFill>
        <a:latin typeface="Verdana" pitchFamily="34" charset="0"/>
        <a:ea typeface="+mn-ea"/>
        <a:cs typeface="Arial" charset="0"/>
      </a:defRPr>
    </a:lvl8pPr>
    <a:lvl9pPr marL="3657600" algn="l" defTabSz="914400" rtl="0" eaLnBrk="1" latinLnBrk="0" hangingPunct="1">
      <a:defRPr sz="2400"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1026">
          <p15:clr>
            <a:srgbClr val="A4A3A4"/>
          </p15:clr>
        </p15:guide>
        <p15:guide id="2" orient="horz" pos="618">
          <p15:clr>
            <a:srgbClr val="A4A3A4"/>
          </p15:clr>
        </p15:guide>
        <p15:guide id="3" orient="horz" pos="3974">
          <p15:clr>
            <a:srgbClr val="A4A3A4"/>
          </p15:clr>
        </p15:guide>
        <p15:guide id="4" pos="657">
          <p15:clr>
            <a:srgbClr val="A4A3A4"/>
          </p15:clr>
        </p15:guide>
        <p15:guide id="5" pos="5103">
          <p15:clr>
            <a:srgbClr val="A4A3A4"/>
          </p15:clr>
        </p15:guide>
        <p15:guide id="6" pos="88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Zahavi" initials="DZ" lastIdx="1" clrIdx="0">
    <p:extLst>
      <p:ext uri="{19B8F6BF-5375-455C-9EA6-DF929625EA0E}">
        <p15:presenceInfo xmlns:p15="http://schemas.microsoft.com/office/powerpoint/2012/main" userId="ae41314711e1e8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EAEAEA"/>
    <a:srgbClr val="2A216A"/>
    <a:srgbClr val="000000"/>
    <a:srgbClr val="7C4218"/>
    <a:srgbClr val="DDDDDD"/>
    <a:srgbClr val="666666"/>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588" autoAdjust="0"/>
  </p:normalViewPr>
  <p:slideViewPr>
    <p:cSldViewPr>
      <p:cViewPr varScale="1">
        <p:scale>
          <a:sx n="77" d="100"/>
          <a:sy n="77" d="100"/>
        </p:scale>
        <p:origin x="102" y="1152"/>
      </p:cViewPr>
      <p:guideLst>
        <p:guide orient="horz" pos="1026"/>
        <p:guide orient="horz" pos="618"/>
        <p:guide orient="horz" pos="3974"/>
        <p:guide pos="657"/>
        <p:guide pos="5103"/>
        <p:guide pos="884"/>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864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3-11-17T20:08:34.519"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7972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da-DK"/>
          </a:p>
        </p:txBody>
      </p:sp>
      <p:sp>
        <p:nvSpPr>
          <p:cNvPr id="7171" name="Rectangle 3"/>
          <p:cNvSpPr>
            <a:spLocks noGrp="1" noChangeArrowheads="1"/>
          </p:cNvSpPr>
          <p:nvPr>
            <p:ph type="dt" idx="1"/>
          </p:nvPr>
        </p:nvSpPr>
        <p:spPr bwMode="auto">
          <a:xfrm>
            <a:off x="3765550" y="0"/>
            <a:ext cx="2879725"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da-DK"/>
          </a:p>
        </p:txBody>
      </p:sp>
      <p:sp>
        <p:nvSpPr>
          <p:cNvPr id="30724" name="Rectangle 4"/>
          <p:cNvSpPr>
            <a:spLocks noGrp="1" noRot="1" noChangeAspect="1" noChangeArrowheads="1" noTextEdit="1"/>
          </p:cNvSpPr>
          <p:nvPr>
            <p:ph type="sldImg" idx="2"/>
          </p:nvPr>
        </p:nvSpPr>
        <p:spPr bwMode="auto">
          <a:xfrm>
            <a:off x="846138" y="742950"/>
            <a:ext cx="4953000" cy="3714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885825" y="4705350"/>
            <a:ext cx="487362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7174" name="Rectangle 6"/>
          <p:cNvSpPr>
            <a:spLocks noGrp="1" noChangeArrowheads="1"/>
          </p:cNvSpPr>
          <p:nvPr>
            <p:ph type="ftr" sz="quarter" idx="4"/>
          </p:nvPr>
        </p:nvSpPr>
        <p:spPr bwMode="auto">
          <a:xfrm>
            <a:off x="0" y="9410700"/>
            <a:ext cx="2879725"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da-DK"/>
          </a:p>
        </p:txBody>
      </p:sp>
      <p:sp>
        <p:nvSpPr>
          <p:cNvPr id="7175" name="Rectangle 7"/>
          <p:cNvSpPr>
            <a:spLocks noGrp="1" noChangeArrowheads="1"/>
          </p:cNvSpPr>
          <p:nvPr>
            <p:ph type="sldNum" sz="quarter" idx="5"/>
          </p:nvPr>
        </p:nvSpPr>
        <p:spPr bwMode="auto">
          <a:xfrm>
            <a:off x="3765550" y="9410700"/>
            <a:ext cx="2879725"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92A36448-0D34-4E75-A635-6AC117A6E197}" type="slidenum">
              <a:rPr lang="da-DK"/>
              <a:pPr>
                <a:defRPr/>
              </a:pPr>
              <a:t>‹#›</a:t>
            </a:fld>
            <a:endParaRPr lang="da-DK"/>
          </a:p>
        </p:txBody>
      </p:sp>
    </p:spTree>
    <p:extLst>
      <p:ext uri="{BB962C8B-B14F-4D97-AF65-F5344CB8AC3E}">
        <p14:creationId xmlns:p14="http://schemas.microsoft.com/office/powerpoint/2010/main" val="2566742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smtClean="0"/>
          </a:p>
        </p:txBody>
      </p:sp>
    </p:spTree>
    <p:extLst>
      <p:ext uri="{BB962C8B-B14F-4D97-AF65-F5344CB8AC3E}">
        <p14:creationId xmlns:p14="http://schemas.microsoft.com/office/powerpoint/2010/main" val="2390798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dirty="0" smtClean="0"/>
              <a:t>For Sartre: Shame is social and </a:t>
            </a:r>
            <a:r>
              <a:rPr lang="da-DK" dirty="0" err="1" smtClean="0"/>
              <a:t>self-conscious</a:t>
            </a:r>
            <a:r>
              <a:rPr lang="da-DK" dirty="0" smtClean="0"/>
              <a:t> at the same time!!</a:t>
            </a:r>
          </a:p>
        </p:txBody>
      </p:sp>
      <p:sp>
        <p:nvSpPr>
          <p:cNvPr id="4" name="Slide Number Placeholder 3"/>
          <p:cNvSpPr>
            <a:spLocks noGrp="1"/>
          </p:cNvSpPr>
          <p:nvPr>
            <p:ph type="sldNum" sz="quarter" idx="5"/>
          </p:nvPr>
        </p:nvSpPr>
        <p:spPr/>
        <p:txBody>
          <a:bodyPr/>
          <a:lstStyle/>
          <a:p>
            <a:pPr>
              <a:defRPr/>
            </a:pPr>
            <a:fld id="{BBC567DC-3FD0-4E2A-B2F3-23DFD5A9C2DC}" type="slidenum">
              <a:rPr lang="da-DK" smtClean="0"/>
              <a:pPr>
                <a:defRPr/>
              </a:pPr>
              <a:t>10</a:t>
            </a:fld>
            <a:endParaRPr lang="da-DK"/>
          </a:p>
        </p:txBody>
      </p:sp>
    </p:spTree>
    <p:extLst>
      <p:ext uri="{BB962C8B-B14F-4D97-AF65-F5344CB8AC3E}">
        <p14:creationId xmlns:p14="http://schemas.microsoft.com/office/powerpoint/2010/main" val="344256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4" name="Slide Number Placeholder 3"/>
          <p:cNvSpPr>
            <a:spLocks noGrp="1"/>
          </p:cNvSpPr>
          <p:nvPr>
            <p:ph type="sldNum" sz="quarter" idx="5"/>
          </p:nvPr>
        </p:nvSpPr>
        <p:spPr/>
        <p:txBody>
          <a:bodyPr/>
          <a:lstStyle/>
          <a:p>
            <a:pPr>
              <a:defRPr/>
            </a:pPr>
            <a:fld id="{28B0CED1-A24F-48F9-9EBE-3E3F592931F0}" type="slidenum">
              <a:rPr lang="da-DK" smtClean="0"/>
              <a:pPr>
                <a:defRPr/>
              </a:pPr>
              <a:t>11</a:t>
            </a:fld>
            <a:endParaRPr lang="da-DK"/>
          </a:p>
        </p:txBody>
      </p:sp>
    </p:spTree>
    <p:extLst>
      <p:ext uri="{BB962C8B-B14F-4D97-AF65-F5344CB8AC3E}">
        <p14:creationId xmlns:p14="http://schemas.microsoft.com/office/powerpoint/2010/main" val="4233605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4" name="Slide Number Placeholder 3"/>
          <p:cNvSpPr>
            <a:spLocks noGrp="1"/>
          </p:cNvSpPr>
          <p:nvPr>
            <p:ph type="sldNum" sz="quarter" idx="5"/>
          </p:nvPr>
        </p:nvSpPr>
        <p:spPr/>
        <p:txBody>
          <a:bodyPr/>
          <a:lstStyle/>
          <a:p>
            <a:pPr>
              <a:defRPr/>
            </a:pPr>
            <a:fld id="{B706489F-CEDE-4AC6-984D-C832C8FDF641}" type="slidenum">
              <a:rPr lang="da-DK" smtClean="0"/>
              <a:pPr>
                <a:defRPr/>
              </a:pPr>
              <a:t>12</a:t>
            </a:fld>
            <a:endParaRPr lang="da-DK"/>
          </a:p>
        </p:txBody>
      </p:sp>
    </p:spTree>
    <p:extLst>
      <p:ext uri="{BB962C8B-B14F-4D97-AF65-F5344CB8AC3E}">
        <p14:creationId xmlns:p14="http://schemas.microsoft.com/office/powerpoint/2010/main" val="1058864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4" name="Slide Number Placeholder 3"/>
          <p:cNvSpPr>
            <a:spLocks noGrp="1"/>
          </p:cNvSpPr>
          <p:nvPr>
            <p:ph type="sldNum" sz="quarter" idx="5"/>
          </p:nvPr>
        </p:nvSpPr>
        <p:spPr/>
        <p:txBody>
          <a:bodyPr/>
          <a:lstStyle/>
          <a:p>
            <a:pPr>
              <a:defRPr/>
            </a:pPr>
            <a:fld id="{F3511C15-F35C-4230-B124-1263D9019740}" type="slidenum">
              <a:rPr lang="da-DK" smtClean="0"/>
              <a:pPr>
                <a:defRPr/>
              </a:pPr>
              <a:t>13</a:t>
            </a:fld>
            <a:endParaRPr lang="da-DK"/>
          </a:p>
        </p:txBody>
      </p:sp>
    </p:spTree>
    <p:extLst>
      <p:ext uri="{BB962C8B-B14F-4D97-AF65-F5344CB8AC3E}">
        <p14:creationId xmlns:p14="http://schemas.microsoft.com/office/powerpoint/2010/main" val="43164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dirty="0" err="1" smtClean="0"/>
              <a:t>Does</a:t>
            </a:r>
            <a:r>
              <a:rPr lang="da-DK" dirty="0" smtClean="0"/>
              <a:t> it </a:t>
            </a:r>
            <a:r>
              <a:rPr lang="da-DK" dirty="0" err="1" smtClean="0"/>
              <a:t>make</a:t>
            </a:r>
            <a:r>
              <a:rPr lang="da-DK" dirty="0" smtClean="0"/>
              <a:t> </a:t>
            </a:r>
            <a:r>
              <a:rPr lang="da-DK" dirty="0" err="1" smtClean="0"/>
              <a:t>sense</a:t>
            </a:r>
            <a:r>
              <a:rPr lang="da-DK" dirty="0" smtClean="0"/>
              <a:t> to </a:t>
            </a:r>
            <a:r>
              <a:rPr lang="da-DK" dirty="0" err="1" smtClean="0"/>
              <a:t>say</a:t>
            </a:r>
            <a:r>
              <a:rPr lang="da-DK" dirty="0" smtClean="0"/>
              <a:t> </a:t>
            </a:r>
            <a:r>
              <a:rPr lang="da-DK" dirty="0" err="1" smtClean="0"/>
              <a:t>that</a:t>
            </a:r>
            <a:r>
              <a:rPr lang="da-DK" baseline="0" dirty="0" smtClean="0"/>
              <a:t> </a:t>
            </a:r>
            <a:r>
              <a:rPr lang="da-DK" baseline="0" dirty="0" err="1" smtClean="0"/>
              <a:t>these</a:t>
            </a:r>
            <a:r>
              <a:rPr lang="da-DK" baseline="0" dirty="0" smtClean="0"/>
              <a:t> </a:t>
            </a:r>
            <a:r>
              <a:rPr lang="da-DK" baseline="0" dirty="0" err="1" smtClean="0"/>
              <a:t>experiences</a:t>
            </a:r>
            <a:r>
              <a:rPr lang="da-DK" baseline="0" dirty="0" smtClean="0"/>
              <a:t> of </a:t>
            </a:r>
            <a:r>
              <a:rPr lang="da-DK" baseline="0" dirty="0" err="1" smtClean="0"/>
              <a:t>shame</a:t>
            </a:r>
            <a:r>
              <a:rPr lang="da-DK" baseline="0" dirty="0" smtClean="0"/>
              <a:t> </a:t>
            </a:r>
            <a:r>
              <a:rPr lang="da-DK" baseline="0" dirty="0" err="1" smtClean="0"/>
              <a:t>could</a:t>
            </a:r>
            <a:r>
              <a:rPr lang="da-DK" baseline="0" dirty="0" smtClean="0"/>
              <a:t> </a:t>
            </a:r>
            <a:r>
              <a:rPr lang="da-DK" baseline="0" dirty="0" err="1" smtClean="0"/>
              <a:t>equally</a:t>
            </a:r>
            <a:r>
              <a:rPr lang="da-DK" baseline="0" dirty="0" smtClean="0"/>
              <a:t> </a:t>
            </a:r>
            <a:r>
              <a:rPr lang="da-DK" baseline="0" dirty="0" err="1" smtClean="0"/>
              <a:t>well</a:t>
            </a:r>
            <a:r>
              <a:rPr lang="da-DK" baseline="0" dirty="0" smtClean="0"/>
              <a:t> have </a:t>
            </a:r>
            <a:r>
              <a:rPr lang="da-DK" baseline="0" dirty="0" err="1" smtClean="0"/>
              <a:t>occurred</a:t>
            </a:r>
            <a:r>
              <a:rPr lang="da-DK" baseline="0" dirty="0" smtClean="0"/>
              <a:t> </a:t>
            </a:r>
            <a:r>
              <a:rPr lang="da-DK" baseline="0" dirty="0" err="1" smtClean="0"/>
              <a:t>when</a:t>
            </a:r>
            <a:r>
              <a:rPr lang="da-DK" baseline="0" dirty="0" smtClean="0"/>
              <a:t> </a:t>
            </a:r>
            <a:r>
              <a:rPr lang="da-DK" baseline="0" dirty="0" err="1" smtClean="0"/>
              <a:t>alone</a:t>
            </a:r>
            <a:r>
              <a:rPr lang="da-DK" baseline="0" dirty="0" smtClean="0"/>
              <a:t>?</a:t>
            </a:r>
            <a:endParaRPr lang="da-DK" dirty="0" smtClean="0"/>
          </a:p>
        </p:txBody>
      </p:sp>
      <p:sp>
        <p:nvSpPr>
          <p:cNvPr id="41988" name="Slide Number Placeholder 3"/>
          <p:cNvSpPr>
            <a:spLocks noGrp="1"/>
          </p:cNvSpPr>
          <p:nvPr>
            <p:ph type="sldNum" sz="quarter" idx="5"/>
          </p:nvPr>
        </p:nvSpPr>
        <p:spPr/>
        <p:txBody>
          <a:bodyPr/>
          <a:lstStyle/>
          <a:p>
            <a:pPr>
              <a:defRPr/>
            </a:pPr>
            <a:fld id="{44A1299E-B1E1-465A-8638-3CE53457C42C}" type="slidenum">
              <a:rPr lang="da-DK" smtClean="0"/>
              <a:pPr>
                <a:defRPr/>
              </a:pPr>
              <a:t>14</a:t>
            </a:fld>
            <a:endParaRPr lang="da-DK" smtClean="0"/>
          </a:p>
        </p:txBody>
      </p:sp>
    </p:spTree>
    <p:extLst>
      <p:ext uri="{BB962C8B-B14F-4D97-AF65-F5344CB8AC3E}">
        <p14:creationId xmlns:p14="http://schemas.microsoft.com/office/powerpoint/2010/main" val="1558410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dirty="0" smtClean="0">
                <a:effectLst/>
                <a:latin typeface="Times New Roman" panose="02020603050405020304" pitchFamily="18" charset="0"/>
                <a:ea typeface="Times New Roman" panose="02020603050405020304" pitchFamily="18" charset="0"/>
              </a:rPr>
              <a:t>Whereas guilt is primarily focused on the negative effects on others and includes a wish to undo the deed and might motivate reparative actions, the acute feeling of shame doesn’t leave room for the exploration of future possibilities of redemption</a:t>
            </a:r>
            <a:endParaRPr lang="da-DK" dirty="0" smtClean="0"/>
          </a:p>
        </p:txBody>
      </p:sp>
      <p:sp>
        <p:nvSpPr>
          <p:cNvPr id="4" name="Slide Number Placeholder 3"/>
          <p:cNvSpPr>
            <a:spLocks noGrp="1"/>
          </p:cNvSpPr>
          <p:nvPr>
            <p:ph type="sldNum" sz="quarter" idx="5"/>
          </p:nvPr>
        </p:nvSpPr>
        <p:spPr/>
        <p:txBody>
          <a:bodyPr/>
          <a:lstStyle/>
          <a:p>
            <a:pPr>
              <a:defRPr/>
            </a:pPr>
            <a:fld id="{B2199591-8B2B-4AF0-9E69-0906142CA7BC}" type="slidenum">
              <a:rPr lang="da-DK" smtClean="0"/>
              <a:pPr>
                <a:defRPr/>
              </a:pPr>
              <a:t>15</a:t>
            </a:fld>
            <a:endParaRPr lang="da-DK"/>
          </a:p>
        </p:txBody>
      </p:sp>
    </p:spTree>
    <p:extLst>
      <p:ext uri="{BB962C8B-B14F-4D97-AF65-F5344CB8AC3E}">
        <p14:creationId xmlns:p14="http://schemas.microsoft.com/office/powerpoint/2010/main" val="2668728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4" name="Slide Number Placeholder 3"/>
          <p:cNvSpPr>
            <a:spLocks noGrp="1"/>
          </p:cNvSpPr>
          <p:nvPr>
            <p:ph type="sldNum" sz="quarter" idx="5"/>
          </p:nvPr>
        </p:nvSpPr>
        <p:spPr/>
        <p:txBody>
          <a:bodyPr/>
          <a:lstStyle/>
          <a:p>
            <a:pPr>
              <a:defRPr/>
            </a:pPr>
            <a:fld id="{D952BBC1-0343-4CA1-A132-822B97DF0F18}" type="slidenum">
              <a:rPr lang="da-DK" smtClean="0"/>
              <a:pPr>
                <a:defRPr/>
              </a:pPr>
              <a:t>16</a:t>
            </a:fld>
            <a:endParaRPr lang="da-DK"/>
          </a:p>
        </p:txBody>
      </p:sp>
    </p:spTree>
    <p:extLst>
      <p:ext uri="{BB962C8B-B14F-4D97-AF65-F5344CB8AC3E}">
        <p14:creationId xmlns:p14="http://schemas.microsoft.com/office/powerpoint/2010/main" val="1012008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Contra Lewis</a:t>
            </a:r>
            <a:r>
              <a:rPr lang="da-DK" baseline="0" dirty="0" smtClean="0"/>
              <a:t> </a:t>
            </a:r>
            <a:r>
              <a:rPr lang="da-DK" baseline="0" dirty="0" err="1" smtClean="0"/>
              <a:t>focus</a:t>
            </a:r>
            <a:r>
              <a:rPr lang="da-DK" baseline="0" dirty="0" smtClean="0"/>
              <a:t> on </a:t>
            </a:r>
            <a:r>
              <a:rPr lang="da-DK" baseline="0" dirty="0" err="1" smtClean="0"/>
              <a:t>self-conscious</a:t>
            </a:r>
            <a:r>
              <a:rPr lang="da-DK" baseline="0" dirty="0" smtClean="0"/>
              <a:t> emotions and </a:t>
            </a:r>
            <a:r>
              <a:rPr lang="da-DK" baseline="0" dirty="0" err="1" smtClean="0"/>
              <a:t>reflective</a:t>
            </a:r>
            <a:r>
              <a:rPr lang="da-DK" baseline="0" dirty="0" smtClean="0"/>
              <a:t> </a:t>
            </a:r>
            <a:r>
              <a:rPr lang="da-DK" baseline="0" dirty="0" err="1" smtClean="0"/>
              <a:t>exposure</a:t>
            </a:r>
            <a:endParaRPr lang="da-DK" dirty="0"/>
          </a:p>
        </p:txBody>
      </p:sp>
      <p:sp>
        <p:nvSpPr>
          <p:cNvPr id="4" name="Slide Number Placeholder 3"/>
          <p:cNvSpPr>
            <a:spLocks noGrp="1"/>
          </p:cNvSpPr>
          <p:nvPr>
            <p:ph type="sldNum" sz="quarter" idx="10"/>
          </p:nvPr>
        </p:nvSpPr>
        <p:spPr/>
        <p:txBody>
          <a:bodyPr/>
          <a:lstStyle/>
          <a:p>
            <a:pPr>
              <a:defRPr/>
            </a:pPr>
            <a:fld id="{92A36448-0D34-4E75-A635-6AC117A6E197}" type="slidenum">
              <a:rPr lang="da-DK" smtClean="0"/>
              <a:pPr>
                <a:defRPr/>
              </a:pPr>
              <a:t>17</a:t>
            </a:fld>
            <a:endParaRPr lang="da-DK"/>
          </a:p>
        </p:txBody>
      </p:sp>
    </p:spTree>
    <p:extLst>
      <p:ext uri="{BB962C8B-B14F-4D97-AF65-F5344CB8AC3E}">
        <p14:creationId xmlns:p14="http://schemas.microsoft.com/office/powerpoint/2010/main" val="756991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6B00EE3F-DBBF-44E3-8239-0ADA6C82ACE6}" type="slidenum">
              <a:rPr lang="da-DK" smtClean="0"/>
              <a:pPr>
                <a:defRPr/>
              </a:pPr>
              <a:t>18</a:t>
            </a:fld>
            <a:endParaRPr lang="da-DK"/>
          </a:p>
        </p:txBody>
      </p:sp>
    </p:spTree>
    <p:extLst>
      <p:ext uri="{BB962C8B-B14F-4D97-AF65-F5344CB8AC3E}">
        <p14:creationId xmlns:p14="http://schemas.microsoft.com/office/powerpoint/2010/main" val="2896252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smtClean="0"/>
              <a:t>In</a:t>
            </a:r>
            <a:r>
              <a:rPr lang="da-DK" baseline="0" dirty="0" smtClean="0"/>
              <a:t> </a:t>
            </a:r>
            <a:r>
              <a:rPr lang="da-DK" baseline="0" dirty="0" err="1" smtClean="0"/>
              <a:t>its</a:t>
            </a:r>
            <a:r>
              <a:rPr lang="da-DK" baseline="0" dirty="0" smtClean="0"/>
              <a:t> </a:t>
            </a:r>
            <a:r>
              <a:rPr lang="da-DK" baseline="0" dirty="0" err="1" smtClean="0"/>
              <a:t>developmentally</a:t>
            </a:r>
            <a:r>
              <a:rPr lang="da-DK" baseline="0" dirty="0" smtClean="0"/>
              <a:t> </a:t>
            </a:r>
            <a:r>
              <a:rPr lang="da-DK" baseline="0" dirty="0" err="1" smtClean="0"/>
              <a:t>primary</a:t>
            </a:r>
            <a:r>
              <a:rPr lang="da-DK" baseline="0" dirty="0" smtClean="0"/>
              <a:t> form??</a:t>
            </a:r>
            <a:endParaRPr lang="da-DK" dirty="0"/>
          </a:p>
        </p:txBody>
      </p:sp>
      <p:sp>
        <p:nvSpPr>
          <p:cNvPr id="4" name="Slide Number Placeholder 3"/>
          <p:cNvSpPr>
            <a:spLocks noGrp="1"/>
          </p:cNvSpPr>
          <p:nvPr>
            <p:ph type="sldNum" sz="quarter" idx="10"/>
          </p:nvPr>
        </p:nvSpPr>
        <p:spPr/>
        <p:txBody>
          <a:bodyPr/>
          <a:lstStyle/>
          <a:p>
            <a:pPr>
              <a:defRPr/>
            </a:pPr>
            <a:fld id="{92A36448-0D34-4E75-A635-6AC117A6E197}" type="slidenum">
              <a:rPr lang="da-DK" smtClean="0"/>
              <a:pPr>
                <a:defRPr/>
              </a:pPr>
              <a:t>19</a:t>
            </a:fld>
            <a:endParaRPr lang="da-DK"/>
          </a:p>
        </p:txBody>
      </p:sp>
    </p:spTree>
    <p:extLst>
      <p:ext uri="{BB962C8B-B14F-4D97-AF65-F5344CB8AC3E}">
        <p14:creationId xmlns:p14="http://schemas.microsoft.com/office/powerpoint/2010/main" val="311249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4" name="Slide Number Placeholder 3"/>
          <p:cNvSpPr>
            <a:spLocks noGrp="1"/>
          </p:cNvSpPr>
          <p:nvPr>
            <p:ph type="sldNum" sz="quarter" idx="5"/>
          </p:nvPr>
        </p:nvSpPr>
        <p:spPr/>
        <p:txBody>
          <a:bodyPr/>
          <a:lstStyle/>
          <a:p>
            <a:pPr>
              <a:defRPr/>
            </a:pPr>
            <a:fld id="{E213A5A5-F332-4198-BFEE-73C716068D73}" type="slidenum">
              <a:rPr lang="da-DK" smtClean="0"/>
              <a:pPr>
                <a:defRPr/>
              </a:pPr>
              <a:t>2</a:t>
            </a:fld>
            <a:endParaRPr lang="da-DK"/>
          </a:p>
        </p:txBody>
      </p:sp>
    </p:spTree>
    <p:extLst>
      <p:ext uri="{BB962C8B-B14F-4D97-AF65-F5344CB8AC3E}">
        <p14:creationId xmlns:p14="http://schemas.microsoft.com/office/powerpoint/2010/main" val="336071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92A36448-0D34-4E75-A635-6AC117A6E197}" type="slidenum">
              <a:rPr lang="da-DK" smtClean="0"/>
              <a:pPr>
                <a:defRPr/>
              </a:pPr>
              <a:t>20</a:t>
            </a:fld>
            <a:endParaRPr lang="da-DK"/>
          </a:p>
        </p:txBody>
      </p:sp>
    </p:spTree>
    <p:extLst>
      <p:ext uri="{BB962C8B-B14F-4D97-AF65-F5344CB8AC3E}">
        <p14:creationId xmlns:p14="http://schemas.microsoft.com/office/powerpoint/2010/main" val="3850728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4" name="Slide Number Placeholder 3"/>
          <p:cNvSpPr>
            <a:spLocks noGrp="1"/>
          </p:cNvSpPr>
          <p:nvPr>
            <p:ph type="sldNum" sz="quarter" idx="5"/>
          </p:nvPr>
        </p:nvSpPr>
        <p:spPr/>
        <p:txBody>
          <a:bodyPr/>
          <a:lstStyle/>
          <a:p>
            <a:pPr>
              <a:defRPr/>
            </a:pPr>
            <a:fld id="{C7E6082D-BCC2-46AC-8657-C029AB16093C}" type="slidenum">
              <a:rPr lang="da-DK" smtClean="0"/>
              <a:pPr>
                <a:defRPr/>
              </a:pPr>
              <a:t>21</a:t>
            </a:fld>
            <a:endParaRPr lang="da-DK"/>
          </a:p>
        </p:txBody>
      </p:sp>
    </p:spTree>
    <p:extLst>
      <p:ext uri="{BB962C8B-B14F-4D97-AF65-F5344CB8AC3E}">
        <p14:creationId xmlns:p14="http://schemas.microsoft.com/office/powerpoint/2010/main" val="4053791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92A36448-0D34-4E75-A635-6AC117A6E197}" type="slidenum">
              <a:rPr lang="da-DK" smtClean="0"/>
              <a:pPr>
                <a:defRPr/>
              </a:pPr>
              <a:t>22</a:t>
            </a:fld>
            <a:endParaRPr lang="da-DK"/>
          </a:p>
        </p:txBody>
      </p:sp>
    </p:spTree>
    <p:extLst>
      <p:ext uri="{BB962C8B-B14F-4D97-AF65-F5344CB8AC3E}">
        <p14:creationId xmlns:p14="http://schemas.microsoft.com/office/powerpoint/2010/main" val="1159663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dsholder til diasbillede 1"/>
          <p:cNvSpPr>
            <a:spLocks noGrp="1" noRot="1" noChangeAspect="1" noTextEdit="1"/>
          </p:cNvSpPr>
          <p:nvPr>
            <p:ph type="sldImg"/>
          </p:nvPr>
        </p:nvSpPr>
        <p:spPr>
          <a:ln/>
        </p:spPr>
      </p:sp>
      <p:sp>
        <p:nvSpPr>
          <p:cNvPr id="40963"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dirty="0" smtClean="0"/>
              <a:t>Genesis. </a:t>
            </a:r>
            <a:r>
              <a:rPr lang="da-DK" dirty="0" err="1" smtClean="0"/>
              <a:t>Shamelessness</a:t>
            </a:r>
            <a:endParaRPr lang="da-DK" dirty="0" smtClean="0"/>
          </a:p>
        </p:txBody>
      </p:sp>
      <p:sp>
        <p:nvSpPr>
          <p:cNvPr id="4" name="Pladsholder til diasnummer 3"/>
          <p:cNvSpPr>
            <a:spLocks noGrp="1"/>
          </p:cNvSpPr>
          <p:nvPr>
            <p:ph type="sldNum" sz="quarter" idx="5"/>
          </p:nvPr>
        </p:nvSpPr>
        <p:spPr/>
        <p:txBody>
          <a:bodyPr/>
          <a:lstStyle/>
          <a:p>
            <a:pPr>
              <a:defRPr/>
            </a:pPr>
            <a:fld id="{E278439E-EAAA-4194-B840-DA485C305FBB}" type="slidenum">
              <a:rPr lang="da-DK" smtClean="0"/>
              <a:pPr>
                <a:defRPr/>
              </a:pPr>
              <a:t>23</a:t>
            </a:fld>
            <a:endParaRPr lang="da-DK"/>
          </a:p>
        </p:txBody>
      </p:sp>
    </p:spTree>
    <p:extLst>
      <p:ext uri="{BB962C8B-B14F-4D97-AF65-F5344CB8AC3E}">
        <p14:creationId xmlns:p14="http://schemas.microsoft.com/office/powerpoint/2010/main" val="85929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92A36448-0D34-4E75-A635-6AC117A6E197}" type="slidenum">
              <a:rPr lang="da-DK" smtClean="0"/>
              <a:pPr>
                <a:defRPr/>
              </a:pPr>
              <a:t>24</a:t>
            </a:fld>
            <a:endParaRPr lang="da-DK"/>
          </a:p>
        </p:txBody>
      </p:sp>
    </p:spTree>
    <p:extLst>
      <p:ext uri="{BB962C8B-B14F-4D97-AF65-F5344CB8AC3E}">
        <p14:creationId xmlns:p14="http://schemas.microsoft.com/office/powerpoint/2010/main" val="633240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4" name="Slide Number Placeholder 3"/>
          <p:cNvSpPr>
            <a:spLocks noGrp="1"/>
          </p:cNvSpPr>
          <p:nvPr>
            <p:ph type="sldNum" sz="quarter" idx="5"/>
          </p:nvPr>
        </p:nvSpPr>
        <p:spPr/>
        <p:txBody>
          <a:bodyPr/>
          <a:lstStyle/>
          <a:p>
            <a:pPr>
              <a:defRPr/>
            </a:pPr>
            <a:fld id="{20E57F40-F4E2-4B88-910B-98D6DF0B4A1B}" type="slidenum">
              <a:rPr lang="da-DK" smtClean="0"/>
              <a:pPr>
                <a:defRPr/>
              </a:pPr>
              <a:t>25</a:t>
            </a:fld>
            <a:endParaRPr lang="da-DK"/>
          </a:p>
        </p:txBody>
      </p:sp>
    </p:spTree>
    <p:extLst>
      <p:ext uri="{BB962C8B-B14F-4D97-AF65-F5344CB8AC3E}">
        <p14:creationId xmlns:p14="http://schemas.microsoft.com/office/powerpoint/2010/main" val="26745119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4" name="Slide Number Placeholder 3"/>
          <p:cNvSpPr>
            <a:spLocks noGrp="1"/>
          </p:cNvSpPr>
          <p:nvPr>
            <p:ph type="sldNum" sz="quarter" idx="5"/>
          </p:nvPr>
        </p:nvSpPr>
        <p:spPr/>
        <p:txBody>
          <a:bodyPr/>
          <a:lstStyle/>
          <a:p>
            <a:pPr>
              <a:defRPr/>
            </a:pPr>
            <a:fld id="{20E57F40-F4E2-4B88-910B-98D6DF0B4A1B}" type="slidenum">
              <a:rPr lang="da-DK" smtClean="0"/>
              <a:pPr>
                <a:defRPr/>
              </a:pPr>
              <a:t>26</a:t>
            </a:fld>
            <a:endParaRPr lang="da-DK"/>
          </a:p>
        </p:txBody>
      </p:sp>
    </p:spTree>
    <p:extLst>
      <p:ext uri="{BB962C8B-B14F-4D97-AF65-F5344CB8AC3E}">
        <p14:creationId xmlns:p14="http://schemas.microsoft.com/office/powerpoint/2010/main" val="1912117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36868" name="Slide Number Placeholder 3"/>
          <p:cNvSpPr>
            <a:spLocks noGrp="1"/>
          </p:cNvSpPr>
          <p:nvPr>
            <p:ph type="sldNum" sz="quarter" idx="5"/>
          </p:nvPr>
        </p:nvSpPr>
        <p:spPr/>
        <p:txBody>
          <a:bodyPr/>
          <a:lstStyle/>
          <a:p>
            <a:pPr>
              <a:defRPr/>
            </a:pPr>
            <a:fld id="{DAD0F7AD-5D07-4461-9873-5D7F86493E30}" type="slidenum">
              <a:rPr lang="da-DK" smtClean="0"/>
              <a:pPr>
                <a:defRPr/>
              </a:pPr>
              <a:t>3</a:t>
            </a:fld>
            <a:endParaRPr lang="da-DK" smtClean="0"/>
          </a:p>
        </p:txBody>
      </p:sp>
    </p:spTree>
    <p:extLst>
      <p:ext uri="{BB962C8B-B14F-4D97-AF65-F5344CB8AC3E}">
        <p14:creationId xmlns:p14="http://schemas.microsoft.com/office/powerpoint/2010/main" val="3270744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dsholder til diasbillede 1"/>
          <p:cNvSpPr>
            <a:spLocks noGrp="1" noRot="1" noChangeAspect="1" noTextEdit="1"/>
          </p:cNvSpPr>
          <p:nvPr>
            <p:ph type="sldImg"/>
          </p:nvPr>
        </p:nvSpPr>
        <p:spPr>
          <a:ln/>
        </p:spPr>
      </p:sp>
      <p:sp>
        <p:nvSpPr>
          <p:cNvPr id="34819" name="Pladsholder til no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4" name="Pladsholder til diasnummer 3"/>
          <p:cNvSpPr>
            <a:spLocks noGrp="1"/>
          </p:cNvSpPr>
          <p:nvPr>
            <p:ph type="sldNum" sz="quarter" idx="5"/>
          </p:nvPr>
        </p:nvSpPr>
        <p:spPr/>
        <p:txBody>
          <a:bodyPr/>
          <a:lstStyle/>
          <a:p>
            <a:pPr>
              <a:defRPr/>
            </a:pPr>
            <a:fld id="{7025D552-7F41-41D2-8869-3E313E730766}" type="slidenum">
              <a:rPr lang="da-DK" smtClean="0"/>
              <a:pPr>
                <a:defRPr/>
              </a:pPr>
              <a:t>4</a:t>
            </a:fld>
            <a:endParaRPr lang="da-DK"/>
          </a:p>
        </p:txBody>
      </p:sp>
    </p:spTree>
    <p:extLst>
      <p:ext uri="{BB962C8B-B14F-4D97-AF65-F5344CB8AC3E}">
        <p14:creationId xmlns:p14="http://schemas.microsoft.com/office/powerpoint/2010/main" val="60850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dirty="0" smtClean="0"/>
              <a:t>In </a:t>
            </a:r>
            <a:r>
              <a:rPr lang="da-DK" dirty="0" err="1" smtClean="0"/>
              <a:t>both</a:t>
            </a:r>
            <a:r>
              <a:rPr lang="da-DK" dirty="0" smtClean="0"/>
              <a:t> cases</a:t>
            </a:r>
            <a:r>
              <a:rPr lang="da-DK" baseline="0" dirty="0" smtClean="0"/>
              <a:t> the emotion is </a:t>
            </a:r>
            <a:r>
              <a:rPr lang="da-DK" baseline="0" dirty="0" err="1" smtClean="0"/>
              <a:t>occasioned</a:t>
            </a:r>
            <a:r>
              <a:rPr lang="da-DK" baseline="0" dirty="0" smtClean="0"/>
              <a:t> by the </a:t>
            </a:r>
            <a:r>
              <a:rPr lang="da-DK" baseline="0" dirty="0" err="1" smtClean="0"/>
              <a:t>realization</a:t>
            </a:r>
            <a:r>
              <a:rPr lang="da-DK" baseline="0" dirty="0" smtClean="0"/>
              <a:t> </a:t>
            </a:r>
            <a:r>
              <a:rPr lang="da-DK" baseline="0" dirty="0" err="1" smtClean="0"/>
              <a:t>that</a:t>
            </a:r>
            <a:r>
              <a:rPr lang="da-DK" baseline="0" dirty="0" smtClean="0"/>
              <a:t> </a:t>
            </a:r>
            <a:r>
              <a:rPr lang="da-DK" baseline="0" dirty="0" err="1" smtClean="0"/>
              <a:t>others</a:t>
            </a:r>
            <a:r>
              <a:rPr lang="da-DK" baseline="0" dirty="0" smtClean="0"/>
              <a:t> have </a:t>
            </a:r>
            <a:r>
              <a:rPr lang="da-DK" baseline="0" dirty="0" err="1" smtClean="0"/>
              <a:t>become</a:t>
            </a:r>
            <a:r>
              <a:rPr lang="da-DK" baseline="0" dirty="0" smtClean="0"/>
              <a:t> </a:t>
            </a:r>
            <a:r>
              <a:rPr lang="da-DK" baseline="0" dirty="0" err="1" smtClean="0"/>
              <a:t>aware</a:t>
            </a:r>
            <a:r>
              <a:rPr lang="da-DK" baseline="0" dirty="0" smtClean="0"/>
              <a:t> of the </a:t>
            </a:r>
            <a:r>
              <a:rPr lang="da-DK" baseline="0" dirty="0" err="1" smtClean="0"/>
              <a:t>infraction</a:t>
            </a:r>
            <a:r>
              <a:rPr lang="da-DK" baseline="0" dirty="0" smtClean="0"/>
              <a:t> or </a:t>
            </a:r>
            <a:r>
              <a:rPr lang="da-DK" baseline="0" dirty="0" err="1" smtClean="0"/>
              <a:t>breach</a:t>
            </a:r>
            <a:endParaRPr lang="da-DK" dirty="0" smtClean="0"/>
          </a:p>
        </p:txBody>
      </p:sp>
      <p:sp>
        <p:nvSpPr>
          <p:cNvPr id="4" name="Slide Number Placeholder 3"/>
          <p:cNvSpPr>
            <a:spLocks noGrp="1"/>
          </p:cNvSpPr>
          <p:nvPr>
            <p:ph type="sldNum" sz="quarter" idx="5"/>
          </p:nvPr>
        </p:nvSpPr>
        <p:spPr/>
        <p:txBody>
          <a:bodyPr/>
          <a:lstStyle/>
          <a:p>
            <a:pPr>
              <a:defRPr/>
            </a:pPr>
            <a:fld id="{1E9EBD60-DCC5-47C4-8585-402AECEE2D27}" type="slidenum">
              <a:rPr lang="da-DK" smtClean="0"/>
              <a:pPr>
                <a:defRPr/>
              </a:pPr>
              <a:t>5</a:t>
            </a:fld>
            <a:endParaRPr lang="da-DK"/>
          </a:p>
        </p:txBody>
      </p:sp>
    </p:spTree>
    <p:extLst>
      <p:ext uri="{BB962C8B-B14F-4D97-AF65-F5344CB8AC3E}">
        <p14:creationId xmlns:p14="http://schemas.microsoft.com/office/powerpoint/2010/main" val="2153125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4" name="Slide Number Placeholder 3"/>
          <p:cNvSpPr>
            <a:spLocks noGrp="1"/>
          </p:cNvSpPr>
          <p:nvPr>
            <p:ph type="sldNum" sz="quarter" idx="5"/>
          </p:nvPr>
        </p:nvSpPr>
        <p:spPr/>
        <p:txBody>
          <a:bodyPr/>
          <a:lstStyle/>
          <a:p>
            <a:pPr>
              <a:defRPr/>
            </a:pPr>
            <a:fld id="{E4C22066-0D0C-4C29-865B-C9D32C4558D9}" type="slidenum">
              <a:rPr lang="da-DK" smtClean="0"/>
              <a:pPr>
                <a:defRPr/>
              </a:pPr>
              <a:t>6</a:t>
            </a:fld>
            <a:endParaRPr lang="da-DK"/>
          </a:p>
        </p:txBody>
      </p:sp>
    </p:spTree>
    <p:extLst>
      <p:ext uri="{BB962C8B-B14F-4D97-AF65-F5344CB8AC3E}">
        <p14:creationId xmlns:p14="http://schemas.microsoft.com/office/powerpoint/2010/main" val="944151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a-DK" dirty="0" smtClean="0"/>
              <a:t>Problems with </a:t>
            </a:r>
            <a:r>
              <a:rPr lang="da-DK" dirty="0" err="1" smtClean="0"/>
              <a:t>higher-order</a:t>
            </a:r>
            <a:r>
              <a:rPr lang="da-DK" dirty="0" smtClean="0"/>
              <a:t> representationalism</a:t>
            </a:r>
            <a:r>
              <a:rPr lang="da-DK" baseline="0" dirty="0" smtClean="0"/>
              <a:t> </a:t>
            </a:r>
            <a:endParaRPr lang="da-DK" dirty="0" smtClean="0"/>
          </a:p>
        </p:txBody>
      </p:sp>
      <p:sp>
        <p:nvSpPr>
          <p:cNvPr id="38916" name="Slide Number Placeholder 3"/>
          <p:cNvSpPr>
            <a:spLocks noGrp="1"/>
          </p:cNvSpPr>
          <p:nvPr>
            <p:ph type="sldNum" sz="quarter" idx="5"/>
          </p:nvPr>
        </p:nvSpPr>
        <p:spPr/>
        <p:txBody>
          <a:bodyPr/>
          <a:lstStyle/>
          <a:p>
            <a:pPr>
              <a:defRPr/>
            </a:pPr>
            <a:fld id="{4244DF88-3552-4A57-98D6-586D06327787}" type="slidenum">
              <a:rPr lang="da-DK" smtClean="0"/>
              <a:pPr>
                <a:defRPr/>
              </a:pPr>
              <a:t>7</a:t>
            </a:fld>
            <a:endParaRPr lang="da-DK" smtClean="0"/>
          </a:p>
        </p:txBody>
      </p:sp>
    </p:spTree>
    <p:extLst>
      <p:ext uri="{BB962C8B-B14F-4D97-AF65-F5344CB8AC3E}">
        <p14:creationId xmlns:p14="http://schemas.microsoft.com/office/powerpoint/2010/main" val="4190989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a-DK" smtClean="0"/>
          </a:p>
        </p:txBody>
      </p:sp>
      <p:sp>
        <p:nvSpPr>
          <p:cNvPr id="4" name="Slide Number Placeholder 3"/>
          <p:cNvSpPr>
            <a:spLocks noGrp="1"/>
          </p:cNvSpPr>
          <p:nvPr>
            <p:ph type="sldNum" sz="quarter" idx="5"/>
          </p:nvPr>
        </p:nvSpPr>
        <p:spPr/>
        <p:txBody>
          <a:bodyPr/>
          <a:lstStyle/>
          <a:p>
            <a:pPr>
              <a:defRPr/>
            </a:pPr>
            <a:fld id="{CA8C3EF1-0338-49B4-A478-7FF98F5DB402}" type="slidenum">
              <a:rPr lang="da-DK" smtClean="0"/>
              <a:pPr>
                <a:defRPr/>
              </a:pPr>
              <a:t>8</a:t>
            </a:fld>
            <a:endParaRPr lang="da-DK"/>
          </a:p>
        </p:txBody>
      </p:sp>
    </p:spTree>
    <p:extLst>
      <p:ext uri="{BB962C8B-B14F-4D97-AF65-F5344CB8AC3E}">
        <p14:creationId xmlns:p14="http://schemas.microsoft.com/office/powerpoint/2010/main" val="1783825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a:defRPr/>
            </a:pPr>
            <a:fld id="{92A36448-0D34-4E75-A635-6AC117A6E197}" type="slidenum">
              <a:rPr lang="da-DK" smtClean="0"/>
              <a:pPr>
                <a:defRPr/>
              </a:pPr>
              <a:t>9</a:t>
            </a:fld>
            <a:endParaRPr lang="da-DK"/>
          </a:p>
        </p:txBody>
      </p:sp>
    </p:spTree>
    <p:extLst>
      <p:ext uri="{BB962C8B-B14F-4D97-AF65-F5344CB8AC3E}">
        <p14:creationId xmlns:p14="http://schemas.microsoft.com/office/powerpoint/2010/main" val="42387305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9" descr="HUM_ppt_top_u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8"/>
          <p:cNvSpPr>
            <a:spLocks noChangeArrowheads="1"/>
          </p:cNvSpPr>
          <p:nvPr userDrawn="1"/>
        </p:nvSpPr>
        <p:spPr bwMode="auto">
          <a:xfrm>
            <a:off x="0" y="1268413"/>
            <a:ext cx="9144000" cy="5589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a-DK"/>
          </a:p>
        </p:txBody>
      </p:sp>
      <p:pic>
        <p:nvPicPr>
          <p:cNvPr id="6" name="Picture 66" descr="top_uk_58_02"/>
          <p:cNvPicPr>
            <a:picLocks noChangeAspect="1" noChangeArrowheads="1"/>
          </p:cNvPicPr>
          <p:nvPr userDrawn="1"/>
        </p:nvPicPr>
        <p:blipFill>
          <a:blip r:embed="rId3">
            <a:extLst>
              <a:ext uri="{28A0092B-C50C-407E-A947-70E740481C1C}">
                <a14:useLocalDpi xmlns:a14="http://schemas.microsoft.com/office/drawing/2010/main" val="0"/>
              </a:ext>
            </a:extLst>
          </a:blip>
          <a:srcRect r="20320"/>
          <a:stretch>
            <a:fillRect/>
          </a:stretch>
        </p:blipFill>
        <p:spPr bwMode="auto">
          <a:xfrm>
            <a:off x="0" y="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25"/>
          <p:cNvSpPr>
            <a:spLocks noChangeShapeType="1"/>
          </p:cNvSpPr>
          <p:nvPr userDrawn="1"/>
        </p:nvSpPr>
        <p:spPr bwMode="auto">
          <a:xfrm flipH="1">
            <a:off x="4763" y="1171575"/>
            <a:ext cx="9148762" cy="0"/>
          </a:xfrm>
          <a:prstGeom prst="line">
            <a:avLst/>
          </a:prstGeom>
          <a:noFill/>
          <a:ln w="9525">
            <a:solidFill>
              <a:srgbClr val="365AA5"/>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8" name="Rectangle 21"/>
          <p:cNvSpPr>
            <a:spLocks noChangeArrowheads="1"/>
          </p:cNvSpPr>
          <p:nvPr userDrawn="1"/>
        </p:nvSpPr>
        <p:spPr bwMode="auto">
          <a:xfrm>
            <a:off x="1042988" y="6343650"/>
            <a:ext cx="71866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10000"/>
              </a:lnSpc>
            </a:pPr>
            <a:endParaRPr lang="da-DK" sz="900"/>
          </a:p>
        </p:txBody>
      </p:sp>
      <p:sp>
        <p:nvSpPr>
          <p:cNvPr id="67586" name="Rectangle 2"/>
          <p:cNvSpPr>
            <a:spLocks noGrp="1" noChangeArrowheads="1"/>
          </p:cNvSpPr>
          <p:nvPr>
            <p:ph type="ctrTitle"/>
          </p:nvPr>
        </p:nvSpPr>
        <p:spPr>
          <a:xfrm>
            <a:off x="1028700" y="2065338"/>
            <a:ext cx="6496050" cy="685800"/>
          </a:xfrm>
        </p:spPr>
        <p:txBody>
          <a:bodyPr anchor="t"/>
          <a:lstStyle>
            <a:lvl1pPr>
              <a:defRPr sz="2400"/>
            </a:lvl1pPr>
          </a:lstStyle>
          <a:p>
            <a:r>
              <a:rPr lang="da-DK" dirty="0"/>
              <a:t>Klik for at redigere titeltypografi i masteren</a:t>
            </a:r>
          </a:p>
        </p:txBody>
      </p:sp>
      <p:sp>
        <p:nvSpPr>
          <p:cNvPr id="67587" name="Rectangle 3"/>
          <p:cNvSpPr>
            <a:spLocks noGrp="1" noChangeArrowheads="1"/>
          </p:cNvSpPr>
          <p:nvPr>
            <p:ph type="subTitle" sz="quarter" idx="1"/>
          </p:nvPr>
        </p:nvSpPr>
        <p:spPr>
          <a:xfrm>
            <a:off x="1038225" y="2930525"/>
            <a:ext cx="6486525" cy="2803525"/>
          </a:xfrm>
        </p:spPr>
        <p:txBody>
          <a:bodyPr/>
          <a:lstStyle>
            <a:lvl1pPr marL="0" indent="0">
              <a:defRPr sz="2000">
                <a:solidFill>
                  <a:schemeClr val="tx1"/>
                </a:solidFill>
              </a:defRPr>
            </a:lvl1pPr>
          </a:lstStyle>
          <a:p>
            <a:r>
              <a:rPr lang="da-DK" dirty="0"/>
              <a:t>Klik for at redigere undertiteltypografien i masteren</a:t>
            </a:r>
            <a:br>
              <a:rPr lang="da-DK" dirty="0"/>
            </a:br>
            <a:r>
              <a:rPr lang="da-DK" dirty="0"/>
              <a:t/>
            </a:r>
            <a:br>
              <a:rPr lang="da-DK" dirty="0"/>
            </a:br>
            <a:r>
              <a:rPr lang="da-DK" dirty="0"/>
              <a:t>Navn på oplægsholder</a:t>
            </a:r>
          </a:p>
          <a:p>
            <a:r>
              <a:rPr lang="da-DK" dirty="0"/>
              <a:t>Navn på KU enhed</a:t>
            </a:r>
          </a:p>
          <a:p>
            <a:endParaRPr lang="da-DK" dirty="0"/>
          </a:p>
        </p:txBody>
      </p:sp>
      <p:sp>
        <p:nvSpPr>
          <p:cNvPr id="9" name="Rectangle 56"/>
          <p:cNvSpPr>
            <a:spLocks noGrp="1" noChangeArrowheads="1"/>
          </p:cNvSpPr>
          <p:nvPr>
            <p:ph type="ftr" sz="quarter" idx="10"/>
          </p:nvPr>
        </p:nvSpPr>
        <p:spPr/>
        <p:txBody>
          <a:bodyPr/>
          <a:lstStyle>
            <a:lvl1pPr>
              <a:defRPr/>
            </a:lvl1pPr>
          </a:lstStyle>
          <a:p>
            <a:pPr>
              <a:defRPr/>
            </a:pPr>
            <a:r>
              <a:rPr lang="da-DK"/>
              <a:t>Center for Subjectivity Research</a:t>
            </a:r>
          </a:p>
        </p:txBody>
      </p:sp>
    </p:spTree>
    <p:extLst>
      <p:ext uri="{BB962C8B-B14F-4D97-AF65-F5344CB8AC3E}">
        <p14:creationId xmlns:p14="http://schemas.microsoft.com/office/powerpoint/2010/main" val="221245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29"/>
          <p:cNvSpPr>
            <a:spLocks noGrp="1" noChangeArrowheads="1"/>
          </p:cNvSpPr>
          <p:nvPr>
            <p:ph type="ftr" sz="quarter" idx="10"/>
          </p:nvPr>
        </p:nvSpPr>
        <p:spPr>
          <a:ln/>
        </p:spPr>
        <p:txBody>
          <a:bodyPr/>
          <a:lstStyle>
            <a:lvl1pPr>
              <a:defRPr/>
            </a:lvl1pPr>
          </a:lstStyle>
          <a:p>
            <a:pPr>
              <a:defRPr/>
            </a:pPr>
            <a:r>
              <a:rPr lang="da-DK"/>
              <a:t>Center for Subjectivity Research</a:t>
            </a:r>
          </a:p>
        </p:txBody>
      </p:sp>
    </p:spTree>
    <p:extLst>
      <p:ext uri="{BB962C8B-B14F-4D97-AF65-F5344CB8AC3E}">
        <p14:creationId xmlns:p14="http://schemas.microsoft.com/office/powerpoint/2010/main" val="5619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6938" y="476250"/>
            <a:ext cx="1643062" cy="5005388"/>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1042988" y="476250"/>
            <a:ext cx="4781550" cy="5005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Rectangle 29"/>
          <p:cNvSpPr>
            <a:spLocks noGrp="1" noChangeArrowheads="1"/>
          </p:cNvSpPr>
          <p:nvPr>
            <p:ph type="ftr" sz="quarter" idx="10"/>
          </p:nvPr>
        </p:nvSpPr>
        <p:spPr>
          <a:ln/>
        </p:spPr>
        <p:txBody>
          <a:bodyPr/>
          <a:lstStyle>
            <a:lvl1pPr>
              <a:defRPr/>
            </a:lvl1pPr>
          </a:lstStyle>
          <a:p>
            <a:pPr>
              <a:defRPr/>
            </a:pPr>
            <a:r>
              <a:rPr lang="da-DK"/>
              <a:t>Center for Subjectivity Research</a:t>
            </a:r>
          </a:p>
        </p:txBody>
      </p:sp>
    </p:spTree>
    <p:extLst>
      <p:ext uri="{BB962C8B-B14F-4D97-AF65-F5344CB8AC3E}">
        <p14:creationId xmlns:p14="http://schemas.microsoft.com/office/powerpoint/2010/main" val="466203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smtClean="0"/>
              <a:t>Click to edit Master title style</a:t>
            </a:r>
            <a:endParaRPr lang="da-DK"/>
          </a:p>
        </p:txBody>
      </p:sp>
      <p:sp>
        <p:nvSpPr>
          <p:cNvPr id="3" name="Text Placeholder 2"/>
          <p:cNvSpPr>
            <a:spLocks noGrp="1"/>
          </p:cNvSpPr>
          <p:nvPr>
            <p:ph type="body" idx="1"/>
          </p:nvPr>
        </p:nvSpPr>
        <p:spPr/>
        <p:txBody>
          <a:bodyPr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cs typeface="+mn-cs"/>
              </a:defRPr>
            </a:lvl1pPr>
          </a:lstStyle>
          <a:p>
            <a:pPr>
              <a:defRPr/>
            </a:pPr>
            <a:endParaRPr lang="da-DK"/>
          </a:p>
        </p:txBody>
      </p:sp>
      <p:sp>
        <p:nvSpPr>
          <p:cNvPr id="5" name="Footer Placeholder 4"/>
          <p:cNvSpPr>
            <a:spLocks noGrp="1"/>
          </p:cNvSpPr>
          <p:nvPr>
            <p:ph type="ftr" sz="quarter" idx="11"/>
          </p:nvPr>
        </p:nvSpPr>
        <p:spPr/>
        <p:txBody>
          <a:bodyPr/>
          <a:lstStyle>
            <a:lvl1pPr>
              <a:defRPr/>
            </a:lvl1pPr>
          </a:lstStyle>
          <a:p>
            <a:pPr>
              <a:defRPr/>
            </a:pPr>
            <a:endParaRPr lang="da-DK"/>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cs typeface="+mn-cs"/>
              </a:defRPr>
            </a:lvl1pPr>
          </a:lstStyle>
          <a:p>
            <a:pPr>
              <a:defRPr/>
            </a:pPr>
            <a:fld id="{551F306B-AE19-4179-8557-98D05B96921B}" type="slidenum">
              <a:rPr lang="da-DK"/>
              <a:pPr>
                <a:defRPr/>
              </a:pPr>
              <a:t>‹#›</a:t>
            </a:fld>
            <a:endParaRPr lang="da-DK"/>
          </a:p>
        </p:txBody>
      </p:sp>
    </p:spTree>
    <p:extLst>
      <p:ext uri="{BB962C8B-B14F-4D97-AF65-F5344CB8AC3E}">
        <p14:creationId xmlns:p14="http://schemas.microsoft.com/office/powerpoint/2010/main" val="37448842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da-DK" dirty="0"/>
          </a:p>
        </p:txBody>
      </p:sp>
      <p:sp>
        <p:nvSpPr>
          <p:cNvPr id="3" name="Content Placeholder 2"/>
          <p:cNvSpPr>
            <a:spLocks noGrp="1"/>
          </p:cNvSpPr>
          <p:nvPr>
            <p:ph idx="1"/>
          </p:nvPr>
        </p:nvSpPr>
        <p:spPr/>
        <p:txBody>
          <a:bodyPr/>
          <a:lstStyle>
            <a:lvl1pPr>
              <a:defRPr sz="2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a-DK" dirty="0"/>
          </a:p>
        </p:txBody>
      </p:sp>
      <p:sp>
        <p:nvSpPr>
          <p:cNvPr id="4" name="Rectangle 29"/>
          <p:cNvSpPr>
            <a:spLocks noGrp="1" noChangeArrowheads="1"/>
          </p:cNvSpPr>
          <p:nvPr>
            <p:ph type="ftr" sz="quarter" idx="10"/>
          </p:nvPr>
        </p:nvSpPr>
        <p:spPr>
          <a:ln/>
        </p:spPr>
        <p:txBody>
          <a:bodyPr/>
          <a:lstStyle>
            <a:lvl1pPr>
              <a:defRPr/>
            </a:lvl1pPr>
          </a:lstStyle>
          <a:p>
            <a:pPr>
              <a:defRPr/>
            </a:pPr>
            <a:r>
              <a:rPr lang="da-DK"/>
              <a:t>Center for Subjectivity Research</a:t>
            </a:r>
          </a:p>
        </p:txBody>
      </p:sp>
    </p:spTree>
    <p:extLst>
      <p:ext uri="{BB962C8B-B14F-4D97-AF65-F5344CB8AC3E}">
        <p14:creationId xmlns:p14="http://schemas.microsoft.com/office/powerpoint/2010/main" val="3822896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9"/>
          <p:cNvSpPr>
            <a:spLocks noGrp="1" noChangeArrowheads="1"/>
          </p:cNvSpPr>
          <p:nvPr>
            <p:ph type="ftr" sz="quarter" idx="10"/>
          </p:nvPr>
        </p:nvSpPr>
        <p:spPr>
          <a:ln/>
        </p:spPr>
        <p:txBody>
          <a:bodyPr/>
          <a:lstStyle>
            <a:lvl1pPr>
              <a:defRPr/>
            </a:lvl1pPr>
          </a:lstStyle>
          <a:p>
            <a:pPr>
              <a:defRPr/>
            </a:pPr>
            <a:r>
              <a:rPr lang="da-DK"/>
              <a:t>Center for Subjectivity Research</a:t>
            </a:r>
          </a:p>
        </p:txBody>
      </p:sp>
    </p:spTree>
    <p:extLst>
      <p:ext uri="{BB962C8B-B14F-4D97-AF65-F5344CB8AC3E}">
        <p14:creationId xmlns:p14="http://schemas.microsoft.com/office/powerpoint/2010/main" val="124277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1042988" y="1374775"/>
            <a:ext cx="3211512" cy="410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406900" y="1374775"/>
            <a:ext cx="3213100" cy="410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Rectangle 29"/>
          <p:cNvSpPr>
            <a:spLocks noGrp="1" noChangeArrowheads="1"/>
          </p:cNvSpPr>
          <p:nvPr>
            <p:ph type="ftr" sz="quarter" idx="10"/>
          </p:nvPr>
        </p:nvSpPr>
        <p:spPr>
          <a:ln/>
        </p:spPr>
        <p:txBody>
          <a:bodyPr/>
          <a:lstStyle>
            <a:lvl1pPr>
              <a:defRPr/>
            </a:lvl1pPr>
          </a:lstStyle>
          <a:p>
            <a:pPr>
              <a:defRPr/>
            </a:pPr>
            <a:r>
              <a:rPr lang="da-DK"/>
              <a:t>Center for Subjectivity Research</a:t>
            </a:r>
          </a:p>
        </p:txBody>
      </p:sp>
    </p:spTree>
    <p:extLst>
      <p:ext uri="{BB962C8B-B14F-4D97-AF65-F5344CB8AC3E}">
        <p14:creationId xmlns:p14="http://schemas.microsoft.com/office/powerpoint/2010/main" val="2845288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Rectangle 29"/>
          <p:cNvSpPr>
            <a:spLocks noGrp="1" noChangeArrowheads="1"/>
          </p:cNvSpPr>
          <p:nvPr>
            <p:ph type="ftr" sz="quarter" idx="10"/>
          </p:nvPr>
        </p:nvSpPr>
        <p:spPr>
          <a:ln/>
        </p:spPr>
        <p:txBody>
          <a:bodyPr/>
          <a:lstStyle>
            <a:lvl1pPr>
              <a:defRPr/>
            </a:lvl1pPr>
          </a:lstStyle>
          <a:p>
            <a:pPr>
              <a:defRPr/>
            </a:pPr>
            <a:r>
              <a:rPr lang="da-DK"/>
              <a:t>Center for Subjectivity Research</a:t>
            </a:r>
          </a:p>
        </p:txBody>
      </p:sp>
    </p:spTree>
    <p:extLst>
      <p:ext uri="{BB962C8B-B14F-4D97-AF65-F5344CB8AC3E}">
        <p14:creationId xmlns:p14="http://schemas.microsoft.com/office/powerpoint/2010/main" val="296198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da-DK" dirty="0"/>
          </a:p>
        </p:txBody>
      </p:sp>
      <p:sp>
        <p:nvSpPr>
          <p:cNvPr id="3" name="Rectangle 29"/>
          <p:cNvSpPr>
            <a:spLocks noGrp="1" noChangeArrowheads="1"/>
          </p:cNvSpPr>
          <p:nvPr>
            <p:ph type="ftr" sz="quarter" idx="10"/>
          </p:nvPr>
        </p:nvSpPr>
        <p:spPr>
          <a:ln/>
        </p:spPr>
        <p:txBody>
          <a:bodyPr/>
          <a:lstStyle>
            <a:lvl1pPr>
              <a:defRPr/>
            </a:lvl1pPr>
          </a:lstStyle>
          <a:p>
            <a:pPr>
              <a:defRPr/>
            </a:pPr>
            <a:r>
              <a:rPr lang="da-DK"/>
              <a:t>Center for Subjectivity Research</a:t>
            </a:r>
          </a:p>
        </p:txBody>
      </p:sp>
    </p:spTree>
    <p:extLst>
      <p:ext uri="{BB962C8B-B14F-4D97-AF65-F5344CB8AC3E}">
        <p14:creationId xmlns:p14="http://schemas.microsoft.com/office/powerpoint/2010/main" val="992055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ftr" sz="quarter" idx="10"/>
          </p:nvPr>
        </p:nvSpPr>
        <p:spPr>
          <a:ln/>
        </p:spPr>
        <p:txBody>
          <a:bodyPr/>
          <a:lstStyle>
            <a:lvl1pPr>
              <a:defRPr/>
            </a:lvl1pPr>
          </a:lstStyle>
          <a:p>
            <a:pPr>
              <a:defRPr/>
            </a:pPr>
            <a:r>
              <a:rPr lang="da-DK"/>
              <a:t>Center for Subjectivity Research</a:t>
            </a:r>
          </a:p>
        </p:txBody>
      </p:sp>
    </p:spTree>
    <p:extLst>
      <p:ext uri="{BB962C8B-B14F-4D97-AF65-F5344CB8AC3E}">
        <p14:creationId xmlns:p14="http://schemas.microsoft.com/office/powerpoint/2010/main" val="268510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9"/>
          <p:cNvSpPr>
            <a:spLocks noGrp="1" noChangeArrowheads="1"/>
          </p:cNvSpPr>
          <p:nvPr>
            <p:ph type="ftr" sz="quarter" idx="10"/>
          </p:nvPr>
        </p:nvSpPr>
        <p:spPr>
          <a:ln/>
        </p:spPr>
        <p:txBody>
          <a:bodyPr/>
          <a:lstStyle>
            <a:lvl1pPr>
              <a:defRPr/>
            </a:lvl1pPr>
          </a:lstStyle>
          <a:p>
            <a:pPr>
              <a:defRPr/>
            </a:pPr>
            <a:r>
              <a:rPr lang="da-DK"/>
              <a:t>Center for Subjectivity Research</a:t>
            </a:r>
          </a:p>
        </p:txBody>
      </p:sp>
    </p:spTree>
    <p:extLst>
      <p:ext uri="{BB962C8B-B14F-4D97-AF65-F5344CB8AC3E}">
        <p14:creationId xmlns:p14="http://schemas.microsoft.com/office/powerpoint/2010/main" val="1264990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9"/>
          <p:cNvSpPr>
            <a:spLocks noGrp="1" noChangeArrowheads="1"/>
          </p:cNvSpPr>
          <p:nvPr>
            <p:ph type="ftr" sz="quarter" idx="10"/>
          </p:nvPr>
        </p:nvSpPr>
        <p:spPr>
          <a:ln/>
        </p:spPr>
        <p:txBody>
          <a:bodyPr/>
          <a:lstStyle>
            <a:lvl1pPr>
              <a:defRPr/>
            </a:lvl1pPr>
          </a:lstStyle>
          <a:p>
            <a:pPr>
              <a:defRPr/>
            </a:pPr>
            <a:r>
              <a:rPr lang="da-DK"/>
              <a:t>Center for Subjectivity Research</a:t>
            </a:r>
          </a:p>
        </p:txBody>
      </p:sp>
    </p:spTree>
    <p:extLst>
      <p:ext uri="{BB962C8B-B14F-4D97-AF65-F5344CB8AC3E}">
        <p14:creationId xmlns:p14="http://schemas.microsoft.com/office/powerpoint/2010/main" val="1489922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4" descr="HUM_ppt_bund_new"/>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5573713"/>
            <a:ext cx="9144000" cy="128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1" descr="top_uk_58_02"/>
          <p:cNvPicPr>
            <a:picLocks noChangeAspect="1" noChangeArrowheads="1"/>
          </p:cNvPicPr>
          <p:nvPr userDrawn="1"/>
        </p:nvPicPr>
        <p:blipFill>
          <a:blip r:embed="rId15">
            <a:extLst>
              <a:ext uri="{28A0092B-C50C-407E-A947-70E740481C1C}">
                <a14:useLocalDpi xmlns:a14="http://schemas.microsoft.com/office/drawing/2010/main" val="0"/>
              </a:ext>
            </a:extLst>
          </a:blip>
          <a:srcRect r="20320"/>
          <a:stretch>
            <a:fillRect/>
          </a:stretch>
        </p:blipFill>
        <p:spPr bwMode="auto">
          <a:xfrm>
            <a:off x="0" y="0"/>
            <a:ext cx="9144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6"/>
          <p:cNvSpPr>
            <a:spLocks noChangeArrowheads="1"/>
          </p:cNvSpPr>
          <p:nvPr/>
        </p:nvSpPr>
        <p:spPr bwMode="auto">
          <a:xfrm>
            <a:off x="1042988" y="6343650"/>
            <a:ext cx="7186612"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da-DK" sz="900"/>
          </a:p>
        </p:txBody>
      </p:sp>
      <p:sp>
        <p:nvSpPr>
          <p:cNvPr id="1029" name="Line 20"/>
          <p:cNvSpPr>
            <a:spLocks noChangeShapeType="1"/>
          </p:cNvSpPr>
          <p:nvPr userDrawn="1"/>
        </p:nvSpPr>
        <p:spPr bwMode="auto">
          <a:xfrm flipH="1">
            <a:off x="4763" y="6694488"/>
            <a:ext cx="9148762" cy="0"/>
          </a:xfrm>
          <a:prstGeom prst="line">
            <a:avLst/>
          </a:prstGeom>
          <a:noFill/>
          <a:ln w="9525">
            <a:solidFill>
              <a:srgbClr val="365AA5"/>
            </a:solidFill>
            <a:round/>
            <a:headEnd/>
            <a:tailEnd/>
          </a:ln>
          <a:extLst>
            <a:ext uri="{909E8E84-426E-40DD-AFC4-6F175D3DCCD1}">
              <a14:hiddenFill xmlns:a14="http://schemas.microsoft.com/office/drawing/2010/main">
                <a:noFill/>
              </a14:hiddenFill>
            </a:ext>
          </a:extLst>
        </p:spPr>
        <p:txBody>
          <a:bodyPr/>
          <a:lstStyle/>
          <a:p>
            <a:endParaRPr lang="da-DK"/>
          </a:p>
        </p:txBody>
      </p:sp>
      <p:sp>
        <p:nvSpPr>
          <p:cNvPr id="1030" name="Rectangle 21"/>
          <p:cNvSpPr>
            <a:spLocks noGrp="1" noChangeArrowheads="1"/>
          </p:cNvSpPr>
          <p:nvPr>
            <p:ph type="title"/>
          </p:nvPr>
        </p:nvSpPr>
        <p:spPr bwMode="auto">
          <a:xfrm>
            <a:off x="1042988" y="476250"/>
            <a:ext cx="58912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da-DK" smtClean="0"/>
              <a:t>Klik for at redigere titeltypografi i masteren</a:t>
            </a:r>
          </a:p>
        </p:txBody>
      </p:sp>
      <p:sp>
        <p:nvSpPr>
          <p:cNvPr id="1031" name="Rectangle 22"/>
          <p:cNvSpPr>
            <a:spLocks noGrp="1" noChangeArrowheads="1"/>
          </p:cNvSpPr>
          <p:nvPr>
            <p:ph type="body" idx="1"/>
          </p:nvPr>
        </p:nvSpPr>
        <p:spPr bwMode="auto">
          <a:xfrm>
            <a:off x="1042988" y="1374775"/>
            <a:ext cx="6577012" cy="410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66589" name="Rectangle 29"/>
          <p:cNvSpPr>
            <a:spLocks noGrp="1" noChangeArrowheads="1"/>
          </p:cNvSpPr>
          <p:nvPr>
            <p:ph type="ftr" sz="quarter" idx="3"/>
          </p:nvPr>
        </p:nvSpPr>
        <p:spPr bwMode="auto">
          <a:xfrm>
            <a:off x="2555875" y="-3175"/>
            <a:ext cx="6553200" cy="263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a:solidFill>
                  <a:srgbClr val="F8F8F8"/>
                </a:solidFill>
                <a:cs typeface="+mn-cs"/>
              </a:defRPr>
            </a:lvl1pPr>
          </a:lstStyle>
          <a:p>
            <a:pPr>
              <a:defRPr/>
            </a:pPr>
            <a:r>
              <a:rPr lang="da-DK"/>
              <a:t>Center for Subjectivity Research</a:t>
            </a:r>
          </a:p>
        </p:txBody>
      </p:sp>
    </p:spTree>
  </p:cSld>
  <p:clrMap bg1="lt1" tx1="dk1" bg2="lt2" tx2="dk2" accent1="accent1" accent2="accent2" accent3="accent3" accent4="accent4" accent5="accent5" accent6="accent6" hlink="hlink" folHlink="folHlink"/>
  <p:sldLayoutIdLst>
    <p:sldLayoutId id="2147484085"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6" r:id="rId12"/>
  </p:sldLayoutIdLst>
  <p:hf sldNum="0" hdr="0" dt="0"/>
  <p:txStyles>
    <p:titleStyle>
      <a:lvl1pPr algn="l" rtl="0" eaLnBrk="0" fontAlgn="base" hangingPunct="0">
        <a:spcBef>
          <a:spcPct val="0"/>
        </a:spcBef>
        <a:spcAft>
          <a:spcPct val="0"/>
        </a:spcAft>
        <a:defRPr sz="2000">
          <a:solidFill>
            <a:schemeClr val="tx2"/>
          </a:solidFill>
          <a:latin typeface="+mj-lt"/>
          <a:ea typeface="+mj-ea"/>
          <a:cs typeface="+mj-cs"/>
        </a:defRPr>
      </a:lvl1pPr>
      <a:lvl2pPr algn="l" rtl="0" eaLnBrk="0" fontAlgn="base" hangingPunct="0">
        <a:spcBef>
          <a:spcPct val="0"/>
        </a:spcBef>
        <a:spcAft>
          <a:spcPct val="0"/>
        </a:spcAft>
        <a:defRPr sz="2000">
          <a:solidFill>
            <a:schemeClr val="tx2"/>
          </a:solidFill>
          <a:latin typeface="Verdana" pitchFamily="34" charset="0"/>
        </a:defRPr>
      </a:lvl2pPr>
      <a:lvl3pPr algn="l" rtl="0" eaLnBrk="0" fontAlgn="base" hangingPunct="0">
        <a:spcBef>
          <a:spcPct val="0"/>
        </a:spcBef>
        <a:spcAft>
          <a:spcPct val="0"/>
        </a:spcAft>
        <a:defRPr sz="2000">
          <a:solidFill>
            <a:schemeClr val="tx2"/>
          </a:solidFill>
          <a:latin typeface="Verdana" pitchFamily="34" charset="0"/>
        </a:defRPr>
      </a:lvl3pPr>
      <a:lvl4pPr algn="l" rtl="0" eaLnBrk="0" fontAlgn="base" hangingPunct="0">
        <a:spcBef>
          <a:spcPct val="0"/>
        </a:spcBef>
        <a:spcAft>
          <a:spcPct val="0"/>
        </a:spcAft>
        <a:defRPr sz="2000">
          <a:solidFill>
            <a:schemeClr val="tx2"/>
          </a:solidFill>
          <a:latin typeface="Verdana" pitchFamily="34" charset="0"/>
        </a:defRPr>
      </a:lvl4pPr>
      <a:lvl5pPr algn="l" rtl="0" eaLnBrk="0" fontAlgn="base" hangingPunct="0">
        <a:spcBef>
          <a:spcPct val="0"/>
        </a:spcBef>
        <a:spcAft>
          <a:spcPct val="0"/>
        </a:spcAft>
        <a:defRPr sz="2000">
          <a:solidFill>
            <a:schemeClr val="tx2"/>
          </a:solidFill>
          <a:latin typeface="Verdana" pitchFamily="34" charset="0"/>
        </a:defRPr>
      </a:lvl5pPr>
      <a:lvl6pPr marL="457200" algn="l" rtl="0" fontAlgn="base">
        <a:spcBef>
          <a:spcPct val="0"/>
        </a:spcBef>
        <a:spcAft>
          <a:spcPct val="0"/>
        </a:spcAft>
        <a:defRPr sz="2000">
          <a:solidFill>
            <a:schemeClr val="tx2"/>
          </a:solidFill>
          <a:latin typeface="Verdana" pitchFamily="34" charset="0"/>
        </a:defRPr>
      </a:lvl6pPr>
      <a:lvl7pPr marL="914400" algn="l" rtl="0" fontAlgn="base">
        <a:spcBef>
          <a:spcPct val="0"/>
        </a:spcBef>
        <a:spcAft>
          <a:spcPct val="0"/>
        </a:spcAft>
        <a:defRPr sz="2000">
          <a:solidFill>
            <a:schemeClr val="tx2"/>
          </a:solidFill>
          <a:latin typeface="Verdana" pitchFamily="34" charset="0"/>
        </a:defRPr>
      </a:lvl7pPr>
      <a:lvl8pPr marL="1371600" algn="l" rtl="0" fontAlgn="base">
        <a:spcBef>
          <a:spcPct val="0"/>
        </a:spcBef>
        <a:spcAft>
          <a:spcPct val="0"/>
        </a:spcAft>
        <a:defRPr sz="2000">
          <a:solidFill>
            <a:schemeClr val="tx2"/>
          </a:solidFill>
          <a:latin typeface="Verdana" pitchFamily="34" charset="0"/>
        </a:defRPr>
      </a:lvl8pPr>
      <a:lvl9pPr marL="1828800" algn="l" rtl="0" fontAlgn="base">
        <a:spcBef>
          <a:spcPct val="0"/>
        </a:spcBef>
        <a:spcAft>
          <a:spcPct val="0"/>
        </a:spcAft>
        <a:defRPr sz="2000">
          <a:solidFill>
            <a:schemeClr val="tx2"/>
          </a:solidFill>
          <a:latin typeface="Verdana" pitchFamily="34" charset="0"/>
        </a:defRPr>
      </a:lvl9pPr>
    </p:titleStyle>
    <p:bodyStyle>
      <a:lvl1pPr marL="342900" indent="-342900" algn="l" rtl="0" eaLnBrk="0" fontAlgn="base" hangingPunct="0">
        <a:spcBef>
          <a:spcPct val="20000"/>
        </a:spcBef>
        <a:spcAft>
          <a:spcPct val="0"/>
        </a:spcAft>
        <a:defRPr sz="1600">
          <a:solidFill>
            <a:srgbClr val="6E6E6E"/>
          </a:solidFill>
          <a:latin typeface="+mn-lt"/>
          <a:ea typeface="+mn-ea"/>
          <a:cs typeface="+mn-cs"/>
        </a:defRPr>
      </a:lvl1pPr>
      <a:lvl2pPr marL="742950" indent="-285750" algn="l" rtl="0" eaLnBrk="0" fontAlgn="base" hangingPunct="0">
        <a:spcBef>
          <a:spcPct val="20000"/>
        </a:spcBef>
        <a:spcAft>
          <a:spcPct val="0"/>
        </a:spcAft>
        <a:buChar char="•"/>
        <a:defRPr sz="1400">
          <a:solidFill>
            <a:srgbClr val="6E6E6E"/>
          </a:solidFill>
          <a:latin typeface="+mn-lt"/>
        </a:defRPr>
      </a:lvl2pPr>
      <a:lvl3pPr marL="1143000" indent="-228600" algn="l" rtl="0" eaLnBrk="0" fontAlgn="base" hangingPunct="0">
        <a:spcBef>
          <a:spcPct val="20000"/>
        </a:spcBef>
        <a:spcAft>
          <a:spcPct val="0"/>
        </a:spcAft>
        <a:buChar char="•"/>
        <a:defRPr sz="1400">
          <a:solidFill>
            <a:srgbClr val="6E6E6E"/>
          </a:solidFill>
          <a:latin typeface="+mn-lt"/>
        </a:defRPr>
      </a:lvl3pPr>
      <a:lvl4pPr marL="1600200" indent="-228600" algn="l" rtl="0" eaLnBrk="0" fontAlgn="base" hangingPunct="0">
        <a:spcBef>
          <a:spcPct val="20000"/>
        </a:spcBef>
        <a:spcAft>
          <a:spcPct val="0"/>
        </a:spcAft>
        <a:buChar char="•"/>
        <a:defRPr sz="1400">
          <a:solidFill>
            <a:srgbClr val="6E6E6E"/>
          </a:solidFill>
          <a:latin typeface="+mn-lt"/>
        </a:defRPr>
      </a:lvl4pPr>
      <a:lvl5pPr marL="2057400" indent="-228600" algn="l" rtl="0" eaLnBrk="0" fontAlgn="base" hangingPunct="0">
        <a:spcBef>
          <a:spcPct val="20000"/>
        </a:spcBef>
        <a:spcAft>
          <a:spcPct val="0"/>
        </a:spcAft>
        <a:buChar char="•"/>
        <a:defRPr sz="1200">
          <a:solidFill>
            <a:srgbClr val="6E6E6E"/>
          </a:solidFill>
          <a:latin typeface="+mn-lt"/>
        </a:defRPr>
      </a:lvl5pPr>
      <a:lvl6pPr marL="2514600" indent="-228600" algn="l" rtl="0" fontAlgn="base">
        <a:spcBef>
          <a:spcPct val="20000"/>
        </a:spcBef>
        <a:spcAft>
          <a:spcPct val="0"/>
        </a:spcAft>
        <a:buChar char="•"/>
        <a:defRPr sz="1200">
          <a:solidFill>
            <a:srgbClr val="6E6E6E"/>
          </a:solidFill>
          <a:latin typeface="+mn-lt"/>
        </a:defRPr>
      </a:lvl6pPr>
      <a:lvl7pPr marL="2971800" indent="-228600" algn="l" rtl="0" fontAlgn="base">
        <a:spcBef>
          <a:spcPct val="20000"/>
        </a:spcBef>
        <a:spcAft>
          <a:spcPct val="0"/>
        </a:spcAft>
        <a:buChar char="•"/>
        <a:defRPr sz="1200">
          <a:solidFill>
            <a:srgbClr val="6E6E6E"/>
          </a:solidFill>
          <a:latin typeface="+mn-lt"/>
        </a:defRPr>
      </a:lvl7pPr>
      <a:lvl8pPr marL="3429000" indent="-228600" algn="l" rtl="0" fontAlgn="base">
        <a:spcBef>
          <a:spcPct val="20000"/>
        </a:spcBef>
        <a:spcAft>
          <a:spcPct val="0"/>
        </a:spcAft>
        <a:buChar char="•"/>
        <a:defRPr sz="1200">
          <a:solidFill>
            <a:srgbClr val="6E6E6E"/>
          </a:solidFill>
          <a:latin typeface="+mn-lt"/>
        </a:defRPr>
      </a:lvl8pPr>
      <a:lvl9pPr marL="3886200" indent="-228600" algn="l" rtl="0" fontAlgn="base">
        <a:spcBef>
          <a:spcPct val="20000"/>
        </a:spcBef>
        <a:spcAft>
          <a:spcPct val="0"/>
        </a:spcAft>
        <a:buChar char="•"/>
        <a:defRPr sz="1200">
          <a:solidFill>
            <a:srgbClr val="6E6E6E"/>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avi"/><Relationship Id="rId1" Type="http://schemas.microsoft.com/office/2007/relationships/media" Target="../media/media1.avi"/><Relationship Id="rId5" Type="http://schemas.openxmlformats.org/officeDocument/2006/relationships/image" Target="../media/image6.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oup.com/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6"/>
          <p:cNvSpPr>
            <a:spLocks noGrp="1" noChangeArrowheads="1"/>
          </p:cNvSpPr>
          <p:nvPr>
            <p:ph type="ftr" sz="quarter" idx="10"/>
          </p:nvPr>
        </p:nvSpPr>
        <p:spPr/>
        <p:txBody>
          <a:bodyPr/>
          <a:lstStyle/>
          <a:p>
            <a:pPr>
              <a:defRPr/>
            </a:pPr>
            <a:r>
              <a:rPr lang="da-DK" smtClean="0"/>
              <a:t>Center for Subjectivity Research</a:t>
            </a:r>
          </a:p>
        </p:txBody>
      </p:sp>
      <p:pic>
        <p:nvPicPr>
          <p:cNvPr id="4099" name="Picture 35" descr="KUA"/>
          <p:cNvPicPr>
            <a:picLocks noChangeAspect="1" noChangeArrowheads="1"/>
          </p:cNvPicPr>
          <p:nvPr/>
        </p:nvPicPr>
        <p:blipFill>
          <a:blip r:embed="rId3">
            <a:extLst>
              <a:ext uri="{28A0092B-C50C-407E-A947-70E740481C1C}">
                <a14:useLocalDpi xmlns:a14="http://schemas.microsoft.com/office/drawing/2010/main" val="0"/>
              </a:ext>
            </a:extLst>
          </a:blip>
          <a:srcRect r="47707" b="5847"/>
          <a:stretch>
            <a:fillRect/>
          </a:stretch>
        </p:blipFill>
        <p:spPr bwMode="auto">
          <a:xfrm>
            <a:off x="6718300" y="4097338"/>
            <a:ext cx="2425700"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0" descr="skabelon_new_2007_b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989138"/>
            <a:ext cx="3505200"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4"/>
          <p:cNvSpPr>
            <a:spLocks noGrp="1" noChangeArrowheads="1"/>
          </p:cNvSpPr>
          <p:nvPr>
            <p:ph type="ctrTitle"/>
          </p:nvPr>
        </p:nvSpPr>
        <p:spPr>
          <a:xfrm>
            <a:off x="1042988" y="1643063"/>
            <a:ext cx="7273925" cy="1103312"/>
          </a:xfrm>
        </p:spPr>
        <p:txBody>
          <a:bodyPr/>
          <a:lstStyle/>
          <a:p>
            <a:pPr algn="ctr" eaLnBrk="1" hangingPunct="1"/>
            <a:r>
              <a:rPr lang="en-US" sz="3200" dirty="0" smtClean="0">
                <a:solidFill>
                  <a:srgbClr val="FF0000"/>
                </a:solidFill>
              </a:rPr>
              <a:t>Sociality and selfhood: </a:t>
            </a:r>
            <a:br>
              <a:rPr lang="en-US" sz="3200" dirty="0" smtClean="0">
                <a:solidFill>
                  <a:srgbClr val="FF0000"/>
                </a:solidFill>
              </a:rPr>
            </a:br>
            <a:r>
              <a:rPr lang="en-US" sz="3200" dirty="0" smtClean="0">
                <a:solidFill>
                  <a:srgbClr val="FF0000"/>
                </a:solidFill>
              </a:rPr>
              <a:t>The case of shame</a:t>
            </a:r>
            <a:endParaRPr lang="da-DK" sz="3200" dirty="0" smtClean="0">
              <a:solidFill>
                <a:srgbClr val="FF0000"/>
              </a:solidFill>
            </a:endParaRPr>
          </a:p>
        </p:txBody>
      </p:sp>
      <p:sp>
        <p:nvSpPr>
          <p:cNvPr id="4102" name="Rectangle 5"/>
          <p:cNvSpPr>
            <a:spLocks noGrp="1" noChangeArrowheads="1"/>
          </p:cNvSpPr>
          <p:nvPr>
            <p:ph type="subTitle" idx="1"/>
          </p:nvPr>
        </p:nvSpPr>
        <p:spPr>
          <a:xfrm>
            <a:off x="1038225" y="3286125"/>
            <a:ext cx="6486525" cy="2447925"/>
          </a:xfrm>
        </p:spPr>
        <p:txBody>
          <a:bodyPr/>
          <a:lstStyle/>
          <a:p>
            <a:pPr algn="ctr" eaLnBrk="1" hangingPunct="1">
              <a:spcBef>
                <a:spcPct val="0"/>
              </a:spcBef>
              <a:buFont typeface="Wingdings 2" pitchFamily="18" charset="2"/>
              <a:buNone/>
            </a:pPr>
            <a:r>
              <a:rPr lang="da-DK" sz="1800" b="1" dirty="0" smtClean="0">
                <a:cs typeface="Times New Roman" pitchFamily="18" charset="0"/>
              </a:rPr>
              <a:t>Dan Zahavi</a:t>
            </a:r>
          </a:p>
          <a:p>
            <a:pPr algn="ctr" eaLnBrk="1" hangingPunct="1">
              <a:spcBef>
                <a:spcPct val="0"/>
              </a:spcBef>
              <a:buFont typeface="Wingdings 2" pitchFamily="18" charset="2"/>
              <a:buNone/>
            </a:pPr>
            <a:endParaRPr lang="da-DK" sz="1800" b="1" dirty="0" smtClean="0">
              <a:cs typeface="Times New Roman" pitchFamily="18" charset="0"/>
            </a:endParaRPr>
          </a:p>
          <a:p>
            <a:pPr algn="ctr" eaLnBrk="1" hangingPunct="1">
              <a:spcBef>
                <a:spcPct val="0"/>
              </a:spcBef>
              <a:buFont typeface="Wingdings 2" pitchFamily="18" charset="2"/>
              <a:buNone/>
            </a:pPr>
            <a:r>
              <a:rPr lang="da-DK" sz="1800" b="1" i="1" dirty="0" smtClean="0">
                <a:cs typeface="Times New Roman" pitchFamily="18" charset="0"/>
              </a:rPr>
              <a:t>Center for Subjectivity Research</a:t>
            </a:r>
          </a:p>
          <a:p>
            <a:pPr algn="ctr" eaLnBrk="1" hangingPunct="1">
              <a:spcBef>
                <a:spcPct val="0"/>
              </a:spcBef>
              <a:buFont typeface="Wingdings 2" pitchFamily="18" charset="2"/>
              <a:buNone/>
            </a:pPr>
            <a:endParaRPr lang="da-DK" sz="1800" b="1" dirty="0" smtClean="0">
              <a:cs typeface="Times New Roman" pitchFamily="18" charset="0"/>
            </a:endParaRPr>
          </a:p>
          <a:p>
            <a:pPr algn="ctr" eaLnBrk="1" hangingPunct="1">
              <a:spcBef>
                <a:spcPct val="0"/>
              </a:spcBef>
              <a:buFont typeface="Wingdings 2" pitchFamily="18" charset="2"/>
              <a:buNone/>
            </a:pPr>
            <a:r>
              <a:rPr lang="da-DK" sz="1800" b="1" dirty="0" smtClean="0">
                <a:cs typeface="Times New Roman" pitchFamily="18" charset="0"/>
              </a:rPr>
              <a:t>Department of Media, Cognition and Communication</a:t>
            </a:r>
          </a:p>
          <a:p>
            <a:pPr algn="ctr" eaLnBrk="1" hangingPunct="1">
              <a:spcBef>
                <a:spcPct val="0"/>
              </a:spcBef>
              <a:buFont typeface="Wingdings 2" pitchFamily="18" charset="2"/>
              <a:buNone/>
            </a:pPr>
            <a:endParaRPr lang="da-DK" sz="1800" b="1" dirty="0" smtClean="0">
              <a:cs typeface="Times New Roman" pitchFamily="18" charset="0"/>
            </a:endParaRPr>
          </a:p>
          <a:p>
            <a:pPr algn="ctr" eaLnBrk="1" hangingPunct="1">
              <a:spcBef>
                <a:spcPct val="0"/>
              </a:spcBef>
              <a:buFont typeface="Wingdings 2" pitchFamily="18" charset="2"/>
              <a:buNone/>
            </a:pPr>
            <a:r>
              <a:rPr lang="da-DK" sz="1800" b="1" dirty="0" smtClean="0">
                <a:cs typeface="Times New Roman" pitchFamily="18" charset="0"/>
              </a:rPr>
              <a:t>University of Copenhagen</a:t>
            </a:r>
          </a:p>
          <a:p>
            <a:pPr eaLnBrk="1" hangingPunct="1"/>
            <a:endParaRPr lang="da-DK"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da-DK" dirty="0" smtClean="0"/>
              <a:t>Sartre on </a:t>
            </a:r>
            <a:r>
              <a:rPr lang="da-DK" dirty="0" err="1" smtClean="0"/>
              <a:t>shame</a:t>
            </a:r>
            <a:r>
              <a:rPr lang="da-DK" dirty="0" smtClean="0"/>
              <a:t> </a:t>
            </a:r>
          </a:p>
        </p:txBody>
      </p:sp>
      <p:sp>
        <p:nvSpPr>
          <p:cNvPr id="12291" name="Content Placeholder 2"/>
          <p:cNvSpPr>
            <a:spLocks noGrp="1"/>
          </p:cNvSpPr>
          <p:nvPr>
            <p:ph idx="1"/>
          </p:nvPr>
        </p:nvSpPr>
        <p:spPr/>
        <p:txBody>
          <a:bodyPr/>
          <a:lstStyle/>
          <a:p>
            <a:pPr>
              <a:buFontTx/>
              <a:buChar char="•"/>
            </a:pPr>
            <a:r>
              <a:rPr lang="da-DK" dirty="0" err="1" smtClean="0"/>
              <a:t>Pre-reflective</a:t>
            </a:r>
            <a:r>
              <a:rPr lang="da-DK" dirty="0" smtClean="0"/>
              <a:t> and </a:t>
            </a:r>
            <a:r>
              <a:rPr lang="da-DK" dirty="0" err="1" smtClean="0"/>
              <a:t>reflective</a:t>
            </a:r>
            <a:r>
              <a:rPr lang="da-DK" dirty="0" smtClean="0"/>
              <a:t> form of </a:t>
            </a:r>
            <a:r>
              <a:rPr lang="da-DK" dirty="0" err="1" smtClean="0"/>
              <a:t>self-consciousness</a:t>
            </a:r>
            <a:r>
              <a:rPr lang="da-DK" dirty="0"/>
              <a:t> </a:t>
            </a:r>
            <a:r>
              <a:rPr lang="da-DK" dirty="0" smtClean="0"/>
              <a:t>– and </a:t>
            </a:r>
            <a:r>
              <a:rPr lang="da-DK" dirty="0" err="1" smtClean="0"/>
              <a:t>shame</a:t>
            </a:r>
            <a:endParaRPr lang="da-DK" dirty="0" smtClean="0"/>
          </a:p>
          <a:p>
            <a:pPr>
              <a:buFontTx/>
              <a:buChar char="•"/>
            </a:pPr>
            <a:endParaRPr lang="da-DK" dirty="0"/>
          </a:p>
          <a:p>
            <a:pPr>
              <a:buFontTx/>
              <a:buChar char="•"/>
            </a:pPr>
            <a:r>
              <a:rPr lang="da-DK" dirty="0" smtClean="0"/>
              <a:t>To feel </a:t>
            </a:r>
            <a:r>
              <a:rPr lang="da-DK" dirty="0" err="1" smtClean="0"/>
              <a:t>shame</a:t>
            </a:r>
            <a:r>
              <a:rPr lang="da-DK" dirty="0" smtClean="0"/>
              <a:t> is in the </a:t>
            </a:r>
            <a:r>
              <a:rPr lang="da-DK" dirty="0" err="1" smtClean="0"/>
              <a:t>first</a:t>
            </a:r>
            <a:r>
              <a:rPr lang="da-DK" dirty="0" smtClean="0"/>
              <a:t> </a:t>
            </a:r>
            <a:r>
              <a:rPr lang="da-DK" dirty="0" err="1" smtClean="0"/>
              <a:t>instance</a:t>
            </a:r>
            <a:r>
              <a:rPr lang="da-DK" dirty="0" smtClean="0"/>
              <a:t> to </a:t>
            </a:r>
            <a:r>
              <a:rPr lang="da-DK" dirty="0" err="1" smtClean="0"/>
              <a:t>be</a:t>
            </a:r>
            <a:r>
              <a:rPr lang="da-DK" dirty="0" smtClean="0"/>
              <a:t> </a:t>
            </a:r>
            <a:r>
              <a:rPr lang="da-DK" dirty="0" err="1" smtClean="0"/>
              <a:t>pre-reflectively</a:t>
            </a:r>
            <a:r>
              <a:rPr lang="da-DK" dirty="0" smtClean="0"/>
              <a:t> </a:t>
            </a:r>
            <a:r>
              <a:rPr lang="da-DK" dirty="0" err="1" smtClean="0"/>
              <a:t>aware</a:t>
            </a:r>
            <a:r>
              <a:rPr lang="da-DK" dirty="0" smtClean="0"/>
              <a:t> of </a:t>
            </a:r>
            <a:r>
              <a:rPr lang="da-DK" dirty="0" err="1"/>
              <a:t>oneself</a:t>
            </a:r>
            <a:r>
              <a:rPr lang="da-DK" dirty="0" smtClean="0"/>
              <a:t> as an </a:t>
            </a:r>
            <a:r>
              <a:rPr lang="da-DK" dirty="0" err="1" smtClean="0"/>
              <a:t>object</a:t>
            </a:r>
            <a:endParaRPr lang="da-DK" dirty="0" smtClean="0"/>
          </a:p>
          <a:p>
            <a:pPr>
              <a:buFontTx/>
              <a:buChar char="•"/>
            </a:pPr>
            <a:endParaRPr lang="da-DK" dirty="0"/>
          </a:p>
          <a:p>
            <a:pPr>
              <a:buFontTx/>
              <a:buChar char="•"/>
            </a:pPr>
            <a:r>
              <a:rPr lang="en-US" dirty="0"/>
              <a:t>Shame </a:t>
            </a:r>
            <a:r>
              <a:rPr lang="en-US" dirty="0" smtClean="0"/>
              <a:t>is “</a:t>
            </a:r>
            <a:r>
              <a:rPr lang="en-US" dirty="0"/>
              <a:t>an immediate shudder which runs through me from head to foot without any discursive preparation” (Sartre 2003: 246). </a:t>
            </a:r>
            <a:endParaRPr lang="en-US" dirty="0" smtClean="0"/>
          </a:p>
          <a:p>
            <a:pPr>
              <a:buFontTx/>
              <a:buChar char="•"/>
            </a:pPr>
            <a:endParaRPr lang="en-US" dirty="0"/>
          </a:p>
          <a:p>
            <a:pPr>
              <a:buFontTx/>
              <a:buChar char="•"/>
            </a:pPr>
            <a:r>
              <a:rPr lang="en-US" dirty="0" smtClean="0"/>
              <a:t>Shame is shame of oneself before the other</a:t>
            </a:r>
          </a:p>
          <a:p>
            <a:pPr>
              <a:buFontTx/>
              <a:buChar char="•"/>
            </a:pPr>
            <a:endParaRPr lang="en-US" dirty="0"/>
          </a:p>
          <a:p>
            <a:pPr>
              <a:buFontTx/>
              <a:buChar char="•"/>
            </a:pPr>
            <a:r>
              <a:rPr lang="en-US" dirty="0" smtClean="0"/>
              <a:t>Shame is both a social and a self-conscious emotion</a:t>
            </a:r>
            <a:endParaRPr lang="da-DK" dirty="0" smtClean="0"/>
          </a:p>
          <a:p>
            <a:pPr>
              <a:buFontTx/>
              <a:buChar char="•"/>
            </a:pPr>
            <a:endParaRPr lang="da-DK" dirty="0" smtClean="0"/>
          </a:p>
        </p:txBody>
      </p:sp>
      <p:sp>
        <p:nvSpPr>
          <p:cNvPr id="15364" name="Footer Placeholder 3"/>
          <p:cNvSpPr>
            <a:spLocks noGrp="1"/>
          </p:cNvSpPr>
          <p:nvPr>
            <p:ph type="ftr" sz="quarter" idx="10"/>
          </p:nvPr>
        </p:nvSpPr>
        <p:spPr/>
        <p:txBody>
          <a:bodyPr/>
          <a:lstStyle/>
          <a:p>
            <a:pPr>
              <a:defRPr/>
            </a:pPr>
            <a:r>
              <a:rPr lang="da-DK" smtClean="0"/>
              <a:t>Center for Subjectivity Research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da-DK" sz="2400" dirty="0" smtClean="0"/>
              <a:t>Shame and </a:t>
            </a:r>
            <a:r>
              <a:rPr lang="da-DK" sz="2400" dirty="0" err="1" smtClean="0"/>
              <a:t>others</a:t>
            </a:r>
            <a:endParaRPr lang="da-DK" sz="2400" dirty="0" smtClean="0"/>
          </a:p>
        </p:txBody>
      </p:sp>
      <p:sp>
        <p:nvSpPr>
          <p:cNvPr id="14339" name="Text Placeholder 2"/>
          <p:cNvSpPr>
            <a:spLocks noGrp="1"/>
          </p:cNvSpPr>
          <p:nvPr>
            <p:ph type="body" idx="1"/>
          </p:nvPr>
        </p:nvSpPr>
        <p:spPr/>
        <p:txBody>
          <a:bodyPr/>
          <a:lstStyle/>
          <a:p>
            <a:pPr>
              <a:buFontTx/>
              <a:buChar char="•"/>
            </a:pPr>
            <a:r>
              <a:rPr lang="da-DK" sz="2000" dirty="0" err="1" smtClean="0"/>
              <a:t>What</a:t>
            </a:r>
            <a:r>
              <a:rPr lang="da-DK" sz="2000" dirty="0" smtClean="0"/>
              <a:t> </a:t>
            </a:r>
            <a:r>
              <a:rPr lang="da-DK" sz="2000" dirty="0" err="1" smtClean="0"/>
              <a:t>role</a:t>
            </a:r>
            <a:r>
              <a:rPr lang="da-DK" sz="2000" dirty="0" smtClean="0"/>
              <a:t> do </a:t>
            </a:r>
            <a:r>
              <a:rPr lang="da-DK" sz="2000" dirty="0" err="1" smtClean="0"/>
              <a:t>others</a:t>
            </a:r>
            <a:r>
              <a:rPr lang="da-DK" sz="2000" dirty="0" smtClean="0"/>
              <a:t> </a:t>
            </a:r>
            <a:r>
              <a:rPr lang="da-DK" sz="2000" dirty="0" err="1" smtClean="0"/>
              <a:t>play</a:t>
            </a:r>
            <a:r>
              <a:rPr lang="da-DK" sz="2000" dirty="0" smtClean="0"/>
              <a:t> in the </a:t>
            </a:r>
            <a:r>
              <a:rPr lang="da-DK" sz="2000" dirty="0" err="1" smtClean="0"/>
              <a:t>feeling</a:t>
            </a:r>
            <a:r>
              <a:rPr lang="da-DK" sz="2000" dirty="0" smtClean="0"/>
              <a:t> of </a:t>
            </a:r>
            <a:r>
              <a:rPr lang="da-DK" sz="2000" dirty="0" err="1" smtClean="0"/>
              <a:t>shame</a:t>
            </a:r>
            <a:r>
              <a:rPr lang="da-DK" sz="2000" dirty="0" smtClean="0"/>
              <a:t>?</a:t>
            </a:r>
          </a:p>
          <a:p>
            <a:pPr>
              <a:buFontTx/>
              <a:buChar char="•"/>
            </a:pPr>
            <a:endParaRPr lang="da-DK" sz="2000" dirty="0" smtClean="0"/>
          </a:p>
          <a:p>
            <a:pPr>
              <a:buFontTx/>
              <a:buChar char="•"/>
            </a:pPr>
            <a:r>
              <a:rPr lang="da-DK" sz="2000" dirty="0" smtClean="0"/>
              <a:t>One </a:t>
            </a:r>
            <a:r>
              <a:rPr lang="da-DK" sz="2000" dirty="0" err="1" smtClean="0"/>
              <a:t>can</a:t>
            </a:r>
            <a:r>
              <a:rPr lang="da-DK" sz="2000" dirty="0" smtClean="0"/>
              <a:t> feel </a:t>
            </a:r>
            <a:r>
              <a:rPr lang="da-DK" sz="2000" dirty="0" err="1" smtClean="0"/>
              <a:t>shame</a:t>
            </a:r>
            <a:r>
              <a:rPr lang="da-DK" sz="2000" dirty="0" smtClean="0"/>
              <a:t> </a:t>
            </a:r>
            <a:r>
              <a:rPr lang="da-DK" sz="2000" dirty="0" err="1" smtClean="0"/>
              <a:t>alone</a:t>
            </a:r>
            <a:endParaRPr lang="da-DK" sz="2000" dirty="0" smtClean="0"/>
          </a:p>
          <a:p>
            <a:pPr>
              <a:buFontTx/>
              <a:buChar char="•"/>
            </a:pPr>
            <a:endParaRPr lang="da-DK" sz="2000" dirty="0" smtClean="0"/>
          </a:p>
          <a:p>
            <a:pPr>
              <a:buFontTx/>
              <a:buChar char="•"/>
            </a:pPr>
            <a:r>
              <a:rPr lang="da-DK" sz="2000" dirty="0" smtClean="0"/>
              <a:t>Is the reference to </a:t>
            </a:r>
            <a:r>
              <a:rPr lang="da-DK" sz="2000" dirty="0" err="1" smtClean="0"/>
              <a:t>others</a:t>
            </a:r>
            <a:r>
              <a:rPr lang="da-DK" sz="2000" dirty="0" smtClean="0"/>
              <a:t> </a:t>
            </a:r>
            <a:r>
              <a:rPr lang="da-DK" sz="2000" dirty="0" err="1" smtClean="0"/>
              <a:t>inessential</a:t>
            </a:r>
            <a:r>
              <a:rPr lang="da-DK" sz="2000" dirty="0" smtClean="0"/>
              <a:t>?</a:t>
            </a:r>
          </a:p>
          <a:p>
            <a:pPr>
              <a:buFontTx/>
              <a:buChar char="•"/>
            </a:pPr>
            <a:endParaRPr lang="da-DK" sz="2000" dirty="0" smtClean="0"/>
          </a:p>
          <a:p>
            <a:pPr>
              <a:buFontTx/>
              <a:buChar char="•"/>
            </a:pPr>
            <a:r>
              <a:rPr lang="da-DK" sz="2000" dirty="0" smtClean="0"/>
              <a:t>Can </a:t>
            </a:r>
            <a:r>
              <a:rPr lang="da-DK" sz="2000" dirty="0" err="1" smtClean="0"/>
              <a:t>one</a:t>
            </a:r>
            <a:r>
              <a:rPr lang="da-DK" sz="2000" dirty="0" smtClean="0"/>
              <a:t> </a:t>
            </a:r>
            <a:r>
              <a:rPr lang="da-DK" sz="2000" dirty="0" err="1" smtClean="0"/>
              <a:t>disperse</a:t>
            </a:r>
            <a:r>
              <a:rPr lang="da-DK" sz="2000" dirty="0" smtClean="0"/>
              <a:t> with the social dimension </a:t>
            </a:r>
            <a:r>
              <a:rPr lang="da-DK" sz="2000" dirty="0" err="1" smtClean="0"/>
              <a:t>when</a:t>
            </a:r>
            <a:r>
              <a:rPr lang="da-DK" sz="2000" dirty="0" smtClean="0"/>
              <a:t> </a:t>
            </a:r>
            <a:r>
              <a:rPr lang="da-DK" sz="2000" dirty="0" err="1" smtClean="0"/>
              <a:t>accounting</a:t>
            </a:r>
            <a:r>
              <a:rPr lang="da-DK" sz="2000" dirty="0" smtClean="0"/>
              <a:t> for </a:t>
            </a:r>
            <a:r>
              <a:rPr lang="da-DK" sz="2000" dirty="0" err="1" smtClean="0"/>
              <a:t>shame</a:t>
            </a:r>
            <a:r>
              <a:rPr lang="da-DK" sz="2000" dirty="0" smtClean="0"/>
              <a:t>?</a:t>
            </a:r>
          </a:p>
        </p:txBody>
      </p:sp>
      <p:sp>
        <p:nvSpPr>
          <p:cNvPr id="8196" name="Footer Placeholder 3"/>
          <p:cNvSpPr>
            <a:spLocks noGrp="1"/>
          </p:cNvSpPr>
          <p:nvPr>
            <p:ph type="ftr" sz="quarter" idx="11"/>
          </p:nvPr>
        </p:nvSpPr>
        <p:spPr/>
        <p:txBody>
          <a:bodyPr/>
          <a:lstStyle/>
          <a:p>
            <a:pPr>
              <a:defRPr/>
            </a:pPr>
            <a:endParaRPr lang="da-DK"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da-DK" sz="2400" dirty="0" smtClean="0"/>
              <a:t>Non-social forms of </a:t>
            </a:r>
            <a:r>
              <a:rPr lang="da-DK" sz="2400" dirty="0" err="1" smtClean="0"/>
              <a:t>shame</a:t>
            </a:r>
            <a:r>
              <a:rPr lang="da-DK" sz="2400" dirty="0" smtClean="0"/>
              <a:t>?</a:t>
            </a:r>
          </a:p>
        </p:txBody>
      </p:sp>
      <p:sp>
        <p:nvSpPr>
          <p:cNvPr id="3" name="Text Placeholder 2"/>
          <p:cNvSpPr>
            <a:spLocks noGrp="1"/>
          </p:cNvSpPr>
          <p:nvPr>
            <p:ph type="body" idx="1"/>
          </p:nvPr>
        </p:nvSpPr>
        <p:spPr>
          <a:xfrm>
            <a:off x="539750" y="1374775"/>
            <a:ext cx="7632700" cy="5078413"/>
          </a:xfrm>
        </p:spPr>
        <p:txBody>
          <a:bodyPr/>
          <a:lstStyle/>
          <a:p>
            <a:pPr algn="just">
              <a:spcBef>
                <a:spcPct val="0"/>
              </a:spcBef>
              <a:buFontTx/>
              <a:buChar char="•"/>
            </a:pPr>
            <a:r>
              <a:rPr lang="en-US" dirty="0" smtClean="0">
                <a:cs typeface="Times New Roman" pitchFamily="18" charset="0"/>
              </a:rPr>
              <a:t>You have a congenital disfigurement – you were born without a nose – and you feel shame when you see yourself in the mirror.</a:t>
            </a:r>
            <a:endParaRPr lang="da-DK" dirty="0" smtClean="0">
              <a:ea typeface="Calibri" pitchFamily="34" charset="0"/>
              <a:cs typeface="Times New Roman" pitchFamily="18" charset="0"/>
            </a:endParaRPr>
          </a:p>
          <a:p>
            <a:pPr algn="just">
              <a:spcBef>
                <a:spcPct val="0"/>
              </a:spcBef>
              <a:buFontTx/>
              <a:buChar char="•"/>
            </a:pPr>
            <a:r>
              <a:rPr lang="en-US" dirty="0" smtClean="0">
                <a:cs typeface="Times New Roman" pitchFamily="18" charset="0"/>
              </a:rPr>
              <a:t>You have done something you believe shouldn’t be done (or failed to do something, you believe ought to be done). In such a situation, you might indeed feel ashamed afterwards. You might feel guilty about the specific deed in question, but you might also feel ashamed of simply being the kind of person who could do (or fail to do) such a thing.</a:t>
            </a:r>
            <a:endParaRPr lang="da-DK" dirty="0" smtClean="0">
              <a:cs typeface="Calibri" pitchFamily="34" charset="0"/>
            </a:endParaRPr>
          </a:p>
          <a:p>
            <a:pPr algn="just">
              <a:spcBef>
                <a:spcPct val="0"/>
              </a:spcBef>
              <a:buFontTx/>
              <a:buChar char="•"/>
            </a:pPr>
            <a:r>
              <a:rPr lang="en-US" dirty="0" smtClean="0">
                <a:cs typeface="Times New Roman" pitchFamily="18" charset="0"/>
              </a:rPr>
              <a:t>You feel ashamed of who you have become when compared to who you was, i.e., you feel ashamed of not living up to your capacities, of having betrayed your potential. </a:t>
            </a:r>
          </a:p>
          <a:p>
            <a:pPr algn="just">
              <a:spcBef>
                <a:spcPct val="0"/>
              </a:spcBef>
              <a:buFontTx/>
              <a:buChar char="•"/>
            </a:pPr>
            <a:r>
              <a:rPr lang="en-GB" dirty="0" smtClean="0"/>
              <a:t>You have made a firm decision not to touch alcohol again. But in a moment of weakness you indulge your urge and commence on a drinking binge that eventually leaves you senseless. When you emerge from your stupor, you feel ashamed of your lack of self-control, of your surrender to what you consider base instincts.</a:t>
            </a:r>
            <a:endParaRPr lang="da-DK" dirty="0" smtClean="0"/>
          </a:p>
          <a:p>
            <a:pPr algn="just">
              <a:spcBef>
                <a:spcPct val="0"/>
              </a:spcBef>
              <a:buFontTx/>
              <a:buChar char="•"/>
            </a:pPr>
            <a:r>
              <a:rPr lang="en-US" dirty="0" smtClean="0">
                <a:cs typeface="Times New Roman" pitchFamily="18" charset="0"/>
              </a:rPr>
              <a:t>You are together with a group of peers. They start to discuss a political issue and quickly a racist consensus emerge that you strongly disagree with. However, shame anxiety prevents you from expressing your dissenting opinion in order not to be ridiculed or ostracized. Afterwards, however, when alone, you are deeply ashamed of your cowardly attitude.</a:t>
            </a:r>
            <a:endParaRPr lang="da-DK" dirty="0" smtClean="0"/>
          </a:p>
        </p:txBody>
      </p:sp>
      <p:sp>
        <p:nvSpPr>
          <p:cNvPr id="4" name="Footer Placeholder 3"/>
          <p:cNvSpPr>
            <a:spLocks noGrp="1"/>
          </p:cNvSpPr>
          <p:nvPr>
            <p:ph type="ftr" sz="quarter" idx="11"/>
          </p:nvPr>
        </p:nvSpPr>
        <p:spPr/>
        <p:txBody>
          <a:bodyPr/>
          <a:lstStyle/>
          <a:p>
            <a:pPr>
              <a:defRPr/>
            </a:pPr>
            <a:endParaRPr lang="da-DK"/>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da-DK" sz="2400" smtClean="0"/>
              <a:t>Internalized others</a:t>
            </a:r>
          </a:p>
        </p:txBody>
      </p:sp>
      <p:sp>
        <p:nvSpPr>
          <p:cNvPr id="16387" name="Text Placeholder 2"/>
          <p:cNvSpPr>
            <a:spLocks noGrp="1"/>
          </p:cNvSpPr>
          <p:nvPr>
            <p:ph type="body" idx="1"/>
          </p:nvPr>
        </p:nvSpPr>
        <p:spPr/>
        <p:txBody>
          <a:bodyPr/>
          <a:lstStyle/>
          <a:p>
            <a:pPr>
              <a:buFontTx/>
              <a:buChar char="•"/>
            </a:pPr>
            <a:r>
              <a:rPr lang="da-DK" sz="2000" dirty="0" smtClean="0"/>
              <a:t>The </a:t>
            </a:r>
            <a:r>
              <a:rPr lang="da-DK" sz="2000" dirty="0" err="1" smtClean="0"/>
              <a:t>experience</a:t>
            </a:r>
            <a:r>
              <a:rPr lang="da-DK" sz="2000" dirty="0" smtClean="0"/>
              <a:t> of </a:t>
            </a:r>
            <a:r>
              <a:rPr lang="da-DK" sz="2000" dirty="0" err="1" smtClean="0"/>
              <a:t>shame</a:t>
            </a:r>
            <a:r>
              <a:rPr lang="da-DK" sz="2000" dirty="0" smtClean="0"/>
              <a:t> </a:t>
            </a:r>
            <a:r>
              <a:rPr lang="da-DK" sz="2000" dirty="0" err="1" smtClean="0"/>
              <a:t>doesn’t</a:t>
            </a:r>
            <a:r>
              <a:rPr lang="da-DK" sz="2000" dirty="0" smtClean="0"/>
              <a:t> </a:t>
            </a:r>
            <a:r>
              <a:rPr lang="da-DK" sz="2000" dirty="0" err="1" smtClean="0"/>
              <a:t>require</a:t>
            </a:r>
            <a:r>
              <a:rPr lang="da-DK" sz="2000" dirty="0" smtClean="0"/>
              <a:t> an </a:t>
            </a:r>
            <a:r>
              <a:rPr lang="da-DK" sz="2000" dirty="0" err="1" smtClean="0"/>
              <a:t>actual</a:t>
            </a:r>
            <a:r>
              <a:rPr lang="da-DK" sz="2000" dirty="0" smtClean="0"/>
              <a:t> </a:t>
            </a:r>
            <a:r>
              <a:rPr lang="da-DK" sz="2000" dirty="0" err="1" smtClean="0"/>
              <a:t>audience</a:t>
            </a:r>
            <a:endParaRPr lang="da-DK" sz="2000" dirty="0" smtClean="0"/>
          </a:p>
          <a:p>
            <a:pPr>
              <a:buFontTx/>
              <a:buChar char="•"/>
            </a:pPr>
            <a:endParaRPr lang="da-DK" sz="2000" dirty="0" smtClean="0"/>
          </a:p>
          <a:p>
            <a:pPr>
              <a:buFontTx/>
              <a:buChar char="•"/>
            </a:pPr>
            <a:r>
              <a:rPr lang="da-DK" sz="2000" dirty="0" err="1" smtClean="0"/>
              <a:t>We</a:t>
            </a:r>
            <a:r>
              <a:rPr lang="da-DK" sz="2000" dirty="0" smtClean="0"/>
              <a:t> </a:t>
            </a:r>
            <a:r>
              <a:rPr lang="da-DK" sz="2000" dirty="0" err="1" smtClean="0"/>
              <a:t>shouldn’t</a:t>
            </a:r>
            <a:r>
              <a:rPr lang="da-DK" sz="2000" dirty="0" smtClean="0"/>
              <a:t> </a:t>
            </a:r>
            <a:r>
              <a:rPr lang="da-DK" sz="2000" dirty="0" err="1" smtClean="0"/>
              <a:t>forget</a:t>
            </a:r>
            <a:r>
              <a:rPr lang="da-DK" sz="2000" dirty="0" smtClean="0"/>
              <a:t> the </a:t>
            </a:r>
            <a:r>
              <a:rPr lang="da-DK" sz="2000" dirty="0" err="1" smtClean="0"/>
              <a:t>imagined</a:t>
            </a:r>
            <a:r>
              <a:rPr lang="da-DK" sz="2000" dirty="0" smtClean="0"/>
              <a:t> </a:t>
            </a:r>
            <a:r>
              <a:rPr lang="da-DK" sz="2000" dirty="0" err="1" smtClean="0"/>
              <a:t>other</a:t>
            </a:r>
            <a:endParaRPr lang="da-DK" sz="2000" dirty="0" smtClean="0"/>
          </a:p>
          <a:p>
            <a:pPr>
              <a:buFontTx/>
              <a:buChar char="•"/>
            </a:pPr>
            <a:endParaRPr lang="da-DK" sz="2000" dirty="0" smtClean="0"/>
          </a:p>
          <a:p>
            <a:pPr>
              <a:buFontTx/>
              <a:buChar char="•"/>
            </a:pPr>
            <a:r>
              <a:rPr lang="da-DK" sz="2000" dirty="0" err="1" smtClean="0"/>
              <a:t>Internalization</a:t>
            </a:r>
            <a:r>
              <a:rPr lang="da-DK" sz="2000" dirty="0" smtClean="0"/>
              <a:t> of the </a:t>
            </a:r>
            <a:r>
              <a:rPr lang="da-DK" sz="2000" dirty="0" err="1" smtClean="0"/>
              <a:t>perspective</a:t>
            </a:r>
            <a:r>
              <a:rPr lang="da-DK" sz="2000" dirty="0" smtClean="0"/>
              <a:t> of </a:t>
            </a:r>
            <a:r>
              <a:rPr lang="da-DK" sz="2000" dirty="0" err="1" smtClean="0"/>
              <a:t>others</a:t>
            </a:r>
            <a:endParaRPr lang="da-DK" sz="2000" dirty="0" smtClean="0"/>
          </a:p>
          <a:p>
            <a:pPr>
              <a:buFontTx/>
              <a:buChar char="•"/>
            </a:pPr>
            <a:endParaRPr lang="da-DK" sz="2000" dirty="0" smtClean="0"/>
          </a:p>
          <a:p>
            <a:endParaRPr lang="da-DK" dirty="0" smtClean="0"/>
          </a:p>
        </p:txBody>
      </p:sp>
      <p:sp>
        <p:nvSpPr>
          <p:cNvPr id="4" name="Footer Placeholder 3"/>
          <p:cNvSpPr>
            <a:spLocks noGrp="1"/>
          </p:cNvSpPr>
          <p:nvPr>
            <p:ph type="ftr" sz="quarter" idx="11"/>
          </p:nvPr>
        </p:nvSpPr>
        <p:spPr/>
        <p:txBody>
          <a:bodyPr/>
          <a:lstStyle/>
          <a:p>
            <a:pPr>
              <a:defRPr/>
            </a:pPr>
            <a:endParaRPr lang="da-DK"/>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da-DK" sz="2400" dirty="0" smtClean="0"/>
              <a:t>Shame </a:t>
            </a:r>
            <a:r>
              <a:rPr lang="da-DK" sz="2400" dirty="0" err="1" smtClean="0"/>
              <a:t>inducing</a:t>
            </a:r>
            <a:r>
              <a:rPr lang="da-DK" sz="2400" dirty="0" smtClean="0"/>
              <a:t> situations</a:t>
            </a:r>
          </a:p>
        </p:txBody>
      </p:sp>
      <p:sp>
        <p:nvSpPr>
          <p:cNvPr id="3" name="Text Placeholder 2"/>
          <p:cNvSpPr>
            <a:spLocks noGrp="1"/>
          </p:cNvSpPr>
          <p:nvPr>
            <p:ph type="body" idx="1"/>
          </p:nvPr>
        </p:nvSpPr>
        <p:spPr>
          <a:xfrm>
            <a:off x="1042988" y="1374775"/>
            <a:ext cx="6577012" cy="5126038"/>
          </a:xfrm>
        </p:spPr>
        <p:txBody>
          <a:bodyPr>
            <a:normAutofit fontScale="85000" lnSpcReduction="10000"/>
          </a:bodyPr>
          <a:lstStyle/>
          <a:p>
            <a:pPr>
              <a:buFontTx/>
              <a:buChar char="•"/>
              <a:defRPr/>
            </a:pPr>
            <a:r>
              <a:rPr lang="en-US" sz="1800" dirty="0" smtClean="0"/>
              <a:t>When writing your latest article, you make extensive use of passages found in an essay by a little known and recently deceased scholar. After your article has been published, you participate in a public meeting where you are suddenly accused of plagiarism. You emphatically deny it, but the accuser – your departmental nemesis – produce incontrovertible proof. </a:t>
            </a:r>
          </a:p>
          <a:p>
            <a:pPr>
              <a:buFontTx/>
              <a:buChar char="•"/>
              <a:defRPr/>
            </a:pPr>
            <a:r>
              <a:rPr lang="en-US" sz="1800" dirty="0" smtClean="0"/>
              <a:t>You are </a:t>
            </a:r>
            <a:r>
              <a:rPr lang="en-US" sz="1800" dirty="0" smtClean="0"/>
              <a:t>met with the contempt of your new classmates </a:t>
            </a:r>
            <a:r>
              <a:rPr lang="en-US" sz="1800" dirty="0" smtClean="0"/>
              <a:t>when you show up at a high school party in out-of-fashion clothes.</a:t>
            </a:r>
          </a:p>
          <a:p>
            <a:pPr>
              <a:buFontTx/>
              <a:buChar char="•"/>
              <a:defRPr/>
            </a:pPr>
            <a:r>
              <a:rPr lang="en-US" sz="1800" dirty="0" smtClean="0"/>
              <a:t>You </a:t>
            </a:r>
            <a:r>
              <a:rPr lang="en-US" sz="1800" dirty="0"/>
              <a:t>apply for a position, and have </a:t>
            </a:r>
            <a:r>
              <a:rPr lang="en-US" sz="1800" dirty="0" smtClean="0"/>
              <a:t>been bragging to </a:t>
            </a:r>
            <a:r>
              <a:rPr lang="en-US" sz="1800" dirty="0"/>
              <a:t>your friends that you are sure to get it, but after the job interview, </a:t>
            </a:r>
            <a:r>
              <a:rPr lang="en-US" sz="1800" dirty="0" smtClean="0"/>
              <a:t>and while in the company of your </a:t>
            </a:r>
            <a:r>
              <a:rPr lang="en-US" sz="1800" dirty="0" smtClean="0"/>
              <a:t>friends, </a:t>
            </a:r>
            <a:r>
              <a:rPr lang="en-US" sz="1800" dirty="0" smtClean="0"/>
              <a:t>you </a:t>
            </a:r>
            <a:r>
              <a:rPr lang="en-US" sz="1800" dirty="0"/>
              <a:t>are informed by the </a:t>
            </a:r>
            <a:r>
              <a:rPr lang="en-US" sz="1800" dirty="0" smtClean="0"/>
              <a:t>appointment committee </a:t>
            </a:r>
            <a:r>
              <a:rPr lang="en-US" sz="1800" dirty="0"/>
              <a:t>that you </a:t>
            </a:r>
            <a:r>
              <a:rPr lang="en-US" sz="1800" dirty="0" smtClean="0"/>
              <a:t>are far from being even qualified </a:t>
            </a:r>
            <a:r>
              <a:rPr lang="en-US" sz="1800" dirty="0"/>
              <a:t>for the job.</a:t>
            </a:r>
            <a:endParaRPr lang="da-DK" sz="1800" dirty="0"/>
          </a:p>
          <a:p>
            <a:pPr>
              <a:buFontTx/>
              <a:buChar char="•"/>
              <a:defRPr/>
            </a:pPr>
            <a:r>
              <a:rPr lang="en-US" sz="1800" dirty="0" smtClean="0"/>
              <a:t>You have been having a row with your unruly 6-year old daughter and you finally lose your patience and start to yell at and shake her. Right away, you experience guilt, but then you suddenly realize that the principal of the kindergarten has been observing the whole scene.  </a:t>
            </a:r>
            <a:endParaRPr lang="da-DK" sz="1800" dirty="0" smtClean="0"/>
          </a:p>
          <a:p>
            <a:pPr>
              <a:buFontTx/>
              <a:buChar char="•"/>
              <a:defRPr/>
            </a:pPr>
            <a:r>
              <a:rPr lang="en-US" sz="1800" dirty="0" smtClean="0"/>
              <a:t>You have started a new romantic relationship. After a while, in a moment of intimacy, you reveal your sexual preferences. Your disclosure is met by your partner’s incredulous stare.</a:t>
            </a:r>
            <a:endParaRPr lang="da-DK" sz="1800" dirty="0" smtClean="0"/>
          </a:p>
          <a:p>
            <a:pPr>
              <a:buFontTx/>
              <a:buChar char="•"/>
              <a:defRPr/>
            </a:pPr>
            <a:endParaRPr lang="da-DK" dirty="0" smtClean="0"/>
          </a:p>
          <a:p>
            <a:pPr>
              <a:defRPr/>
            </a:pPr>
            <a:endParaRPr lang="da-DK"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da-DK" sz="2400" dirty="0" smtClean="0"/>
              <a:t>Differences in </a:t>
            </a:r>
            <a:r>
              <a:rPr lang="da-DK" sz="2400" dirty="0" err="1" smtClean="0"/>
              <a:t>phenomenology</a:t>
            </a:r>
            <a:endParaRPr lang="da-DK" sz="2400" dirty="0" smtClean="0"/>
          </a:p>
        </p:txBody>
      </p:sp>
      <p:sp>
        <p:nvSpPr>
          <p:cNvPr id="20483" name="Text Placeholder 2"/>
          <p:cNvSpPr>
            <a:spLocks noGrp="1"/>
          </p:cNvSpPr>
          <p:nvPr>
            <p:ph type="body" idx="1"/>
          </p:nvPr>
        </p:nvSpPr>
        <p:spPr>
          <a:xfrm>
            <a:off x="1071563" y="1357313"/>
            <a:ext cx="6577012" cy="4106862"/>
          </a:xfrm>
        </p:spPr>
        <p:txBody>
          <a:bodyPr/>
          <a:lstStyle/>
          <a:p>
            <a:pPr>
              <a:buFontTx/>
              <a:buChar char="•"/>
            </a:pPr>
            <a:r>
              <a:rPr lang="da-DK" sz="2000" dirty="0" smtClean="0"/>
              <a:t>The </a:t>
            </a:r>
            <a:r>
              <a:rPr lang="da-DK" sz="2000" dirty="0" err="1" smtClean="0"/>
              <a:t>many</a:t>
            </a:r>
            <a:r>
              <a:rPr lang="da-DK" sz="2000" dirty="0" smtClean="0"/>
              <a:t> </a:t>
            </a:r>
            <a:r>
              <a:rPr lang="da-DK" sz="2000" dirty="0" err="1" smtClean="0"/>
              <a:t>faces</a:t>
            </a:r>
            <a:r>
              <a:rPr lang="da-DK" sz="2000" dirty="0" smtClean="0"/>
              <a:t> of </a:t>
            </a:r>
            <a:r>
              <a:rPr lang="da-DK" sz="2000" dirty="0" err="1" smtClean="0"/>
              <a:t>shame</a:t>
            </a:r>
            <a:endParaRPr lang="da-DK" sz="2000" dirty="0" smtClean="0"/>
          </a:p>
          <a:p>
            <a:pPr>
              <a:buFontTx/>
              <a:buChar char="•"/>
            </a:pPr>
            <a:endParaRPr lang="da-DK" sz="2000" dirty="0" smtClean="0"/>
          </a:p>
          <a:p>
            <a:pPr>
              <a:buFontTx/>
              <a:buChar char="•"/>
            </a:pPr>
            <a:r>
              <a:rPr lang="da-DK" sz="2000" dirty="0" err="1" smtClean="0"/>
              <a:t>Prototypical</a:t>
            </a:r>
            <a:r>
              <a:rPr lang="da-DK" sz="2000" dirty="0" smtClean="0"/>
              <a:t> forms </a:t>
            </a:r>
            <a:r>
              <a:rPr lang="da-DK" sz="2000" dirty="0" err="1" smtClean="0"/>
              <a:t>cannot</a:t>
            </a:r>
            <a:r>
              <a:rPr lang="da-DK" sz="2000" dirty="0" smtClean="0"/>
              <a:t> </a:t>
            </a:r>
            <a:r>
              <a:rPr lang="da-DK" sz="2000" dirty="0" err="1" smtClean="0"/>
              <a:t>be</a:t>
            </a:r>
            <a:r>
              <a:rPr lang="da-DK" sz="2000" dirty="0" smtClean="0"/>
              <a:t> </a:t>
            </a:r>
            <a:r>
              <a:rPr lang="da-DK" sz="2000" dirty="0" err="1" smtClean="0"/>
              <a:t>captured</a:t>
            </a:r>
            <a:r>
              <a:rPr lang="da-DK" sz="2000" dirty="0" smtClean="0"/>
              <a:t> by non-social definitions</a:t>
            </a:r>
          </a:p>
          <a:p>
            <a:pPr>
              <a:buFontTx/>
              <a:buChar char="•"/>
            </a:pPr>
            <a:endParaRPr lang="da-DK" sz="2000" dirty="0"/>
          </a:p>
          <a:p>
            <a:pPr>
              <a:buFontTx/>
              <a:buChar char="•"/>
            </a:pPr>
            <a:r>
              <a:rPr lang="da-DK" sz="2000" dirty="0" err="1" smtClean="0"/>
              <a:t>Intrapersonal</a:t>
            </a:r>
            <a:r>
              <a:rPr lang="da-DK" sz="2000" dirty="0" smtClean="0"/>
              <a:t> </a:t>
            </a:r>
            <a:r>
              <a:rPr lang="da-DK" sz="2000" dirty="0" err="1" smtClean="0"/>
              <a:t>shame</a:t>
            </a:r>
            <a:r>
              <a:rPr lang="da-DK" sz="2000" dirty="0" smtClean="0"/>
              <a:t>:</a:t>
            </a:r>
          </a:p>
          <a:p>
            <a:pPr lvl="1"/>
            <a:r>
              <a:rPr lang="da-DK" sz="1800" dirty="0" err="1" smtClean="0"/>
              <a:t>Feeling</a:t>
            </a:r>
            <a:r>
              <a:rPr lang="da-DK" sz="1800" dirty="0" smtClean="0"/>
              <a:t> of </a:t>
            </a:r>
            <a:r>
              <a:rPr lang="da-DK" sz="1800" dirty="0" err="1" smtClean="0"/>
              <a:t>unease</a:t>
            </a:r>
            <a:r>
              <a:rPr lang="da-DK" sz="1800" dirty="0" smtClean="0"/>
              <a:t>, </a:t>
            </a:r>
            <a:r>
              <a:rPr lang="da-DK" sz="1800" dirty="0" err="1" smtClean="0"/>
              <a:t>worthlessness</a:t>
            </a:r>
            <a:r>
              <a:rPr lang="da-DK" sz="1800" dirty="0" smtClean="0"/>
              <a:t> and </a:t>
            </a:r>
            <a:r>
              <a:rPr lang="da-DK" sz="1800" dirty="0" err="1" smtClean="0"/>
              <a:t>self-loathing</a:t>
            </a:r>
            <a:endParaRPr lang="da-DK" sz="1800" dirty="0" smtClean="0"/>
          </a:p>
          <a:p>
            <a:pPr lvl="1"/>
            <a:endParaRPr lang="da-DK" sz="1800" dirty="0" smtClean="0"/>
          </a:p>
          <a:p>
            <a:pPr>
              <a:buFontTx/>
              <a:buChar char="•"/>
            </a:pPr>
            <a:r>
              <a:rPr lang="da-DK" sz="2000" dirty="0" err="1" smtClean="0"/>
              <a:t>Interpersonal</a:t>
            </a:r>
            <a:r>
              <a:rPr lang="da-DK" sz="2000" dirty="0" smtClean="0"/>
              <a:t> </a:t>
            </a:r>
            <a:r>
              <a:rPr lang="da-DK" sz="2000" dirty="0" err="1" smtClean="0"/>
              <a:t>shame</a:t>
            </a:r>
            <a:endParaRPr lang="da-DK" sz="2000" dirty="0" smtClean="0"/>
          </a:p>
          <a:p>
            <a:pPr lvl="1"/>
            <a:r>
              <a:rPr lang="da-DK" sz="1800" dirty="0" err="1" smtClean="0"/>
              <a:t>Narrowing</a:t>
            </a:r>
            <a:r>
              <a:rPr lang="da-DK" sz="1800" dirty="0" smtClean="0"/>
              <a:t> of </a:t>
            </a:r>
            <a:r>
              <a:rPr lang="da-DK" sz="1800" dirty="0" err="1" smtClean="0"/>
              <a:t>focus</a:t>
            </a:r>
            <a:endParaRPr lang="da-DK" sz="1800" dirty="0" smtClean="0"/>
          </a:p>
          <a:p>
            <a:pPr lvl="1"/>
            <a:r>
              <a:rPr lang="da-DK" sz="1800" dirty="0" smtClean="0"/>
              <a:t>The </a:t>
            </a:r>
            <a:r>
              <a:rPr lang="da-DK" sz="1800" dirty="0" err="1" smtClean="0"/>
              <a:t>world</a:t>
            </a:r>
            <a:r>
              <a:rPr lang="da-DK" sz="1800" dirty="0" smtClean="0"/>
              <a:t> </a:t>
            </a:r>
            <a:r>
              <a:rPr lang="da-DK" sz="1800" dirty="0" err="1" smtClean="0"/>
              <a:t>recedes</a:t>
            </a:r>
            <a:r>
              <a:rPr lang="da-DK" sz="1800" dirty="0" smtClean="0"/>
              <a:t> and the </a:t>
            </a:r>
            <a:r>
              <a:rPr lang="da-DK" sz="1800" dirty="0" err="1" smtClean="0"/>
              <a:t>self</a:t>
            </a:r>
            <a:r>
              <a:rPr lang="da-DK" sz="1800" dirty="0" smtClean="0"/>
              <a:t> stands </a:t>
            </a:r>
            <a:r>
              <a:rPr lang="da-DK" sz="1800" dirty="0" err="1" smtClean="0"/>
              <a:t>revealed</a:t>
            </a:r>
            <a:endParaRPr lang="da-DK" sz="1800" dirty="0" smtClean="0"/>
          </a:p>
          <a:p>
            <a:pPr lvl="1"/>
            <a:r>
              <a:rPr lang="da-DK" sz="1800" dirty="0" err="1" smtClean="0"/>
              <a:t>Frozen</a:t>
            </a:r>
            <a:r>
              <a:rPr lang="da-DK" sz="1800" dirty="0" smtClean="0"/>
              <a:t> </a:t>
            </a:r>
            <a:r>
              <a:rPr lang="da-DK" sz="1800" dirty="0" err="1" smtClean="0"/>
              <a:t>now</a:t>
            </a:r>
            <a:endParaRPr lang="da-DK" sz="1800" dirty="0" smtClean="0"/>
          </a:p>
          <a:p>
            <a:pPr lvl="1"/>
            <a:r>
              <a:rPr lang="da-DK" sz="1800" dirty="0" err="1" smtClean="0"/>
              <a:t>Trapped</a:t>
            </a:r>
            <a:r>
              <a:rPr lang="da-DK" sz="1800" dirty="0" smtClean="0"/>
              <a:t> in </a:t>
            </a:r>
            <a:r>
              <a:rPr lang="da-DK" sz="1800" dirty="0" err="1" smtClean="0"/>
              <a:t>facticity</a:t>
            </a:r>
            <a:r>
              <a:rPr lang="da-DK" sz="1800" dirty="0" smtClean="0"/>
              <a:t> with </a:t>
            </a:r>
            <a:r>
              <a:rPr lang="da-DK" sz="1800" dirty="0" err="1" smtClean="0"/>
              <a:t>no</a:t>
            </a:r>
            <a:r>
              <a:rPr lang="da-DK" sz="1800" dirty="0" smtClean="0"/>
              <a:t> future </a:t>
            </a:r>
            <a:r>
              <a:rPr lang="da-DK" sz="1800" dirty="0" err="1" smtClean="0"/>
              <a:t>possibilities</a:t>
            </a:r>
            <a:endParaRPr lang="da-DK" sz="1800" dirty="0" smtClean="0"/>
          </a:p>
          <a:p>
            <a:pPr lvl="1"/>
            <a:r>
              <a:rPr lang="da-DK" sz="1800" dirty="0" err="1" smtClean="0"/>
              <a:t>Urge</a:t>
            </a:r>
            <a:r>
              <a:rPr lang="da-DK" sz="1800" dirty="0" smtClean="0"/>
              <a:t> to </a:t>
            </a:r>
            <a:r>
              <a:rPr lang="da-DK" sz="1800" dirty="0" err="1" smtClean="0"/>
              <a:t>hide</a:t>
            </a:r>
            <a:r>
              <a:rPr lang="da-DK" sz="1800" dirty="0" smtClean="0"/>
              <a:t>, </a:t>
            </a:r>
            <a:r>
              <a:rPr lang="da-DK" sz="1800" dirty="0" err="1" smtClean="0"/>
              <a:t>disappear</a:t>
            </a:r>
            <a:r>
              <a:rPr lang="da-DK" sz="1800" dirty="0" smtClean="0"/>
              <a:t>, </a:t>
            </a:r>
            <a:r>
              <a:rPr lang="da-DK" sz="1800" dirty="0" err="1" smtClean="0"/>
              <a:t>become</a:t>
            </a:r>
            <a:r>
              <a:rPr lang="da-DK" sz="1800" dirty="0" smtClean="0"/>
              <a:t> </a:t>
            </a:r>
            <a:r>
              <a:rPr lang="da-DK" sz="1800" dirty="0" err="1" smtClean="0"/>
              <a:t>invisible</a:t>
            </a:r>
            <a:endParaRPr lang="da-DK" sz="1800" dirty="0" smtClean="0"/>
          </a:p>
          <a:p>
            <a:pPr lvl="1"/>
            <a:endParaRPr lang="da-DK" sz="1800" dirty="0" smtClean="0"/>
          </a:p>
        </p:txBody>
      </p:sp>
      <p:sp>
        <p:nvSpPr>
          <p:cNvPr id="22532" name="Footer Placeholder 3"/>
          <p:cNvSpPr>
            <a:spLocks noGrp="1"/>
          </p:cNvSpPr>
          <p:nvPr>
            <p:ph type="ftr" sz="quarter" idx="11"/>
          </p:nvPr>
        </p:nvSpPr>
        <p:spPr/>
        <p:txBody>
          <a:bodyPr/>
          <a:lstStyle/>
          <a:p>
            <a:pPr>
              <a:defRPr/>
            </a:pPr>
            <a:endParaRPr lang="da-DK"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8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48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48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42988" y="476250"/>
            <a:ext cx="6193308" cy="576263"/>
          </a:xfrm>
        </p:spPr>
        <p:txBody>
          <a:bodyPr/>
          <a:lstStyle/>
          <a:p>
            <a:r>
              <a:rPr lang="da-DK" sz="2400" dirty="0" err="1" smtClean="0"/>
              <a:t>Interpersonal</a:t>
            </a:r>
            <a:r>
              <a:rPr lang="da-DK" sz="2400" dirty="0" smtClean="0"/>
              <a:t> and </a:t>
            </a:r>
            <a:r>
              <a:rPr lang="da-DK" sz="2400" dirty="0" err="1" smtClean="0"/>
              <a:t>intrapersonal</a:t>
            </a:r>
            <a:r>
              <a:rPr lang="da-DK" sz="2400" dirty="0" smtClean="0"/>
              <a:t> </a:t>
            </a:r>
            <a:r>
              <a:rPr lang="da-DK" sz="2400" dirty="0" err="1" smtClean="0"/>
              <a:t>shame</a:t>
            </a:r>
            <a:endParaRPr lang="da-DK" sz="2400" dirty="0" smtClean="0"/>
          </a:p>
        </p:txBody>
      </p:sp>
      <p:sp>
        <p:nvSpPr>
          <p:cNvPr id="28675" name="Text Placeholder 2"/>
          <p:cNvSpPr>
            <a:spLocks noGrp="1"/>
          </p:cNvSpPr>
          <p:nvPr>
            <p:ph type="body" idx="1"/>
          </p:nvPr>
        </p:nvSpPr>
        <p:spPr/>
        <p:txBody>
          <a:bodyPr/>
          <a:lstStyle/>
          <a:p>
            <a:pPr>
              <a:buFontTx/>
              <a:buChar char="•"/>
            </a:pPr>
            <a:r>
              <a:rPr lang="da-DK" sz="2000" dirty="0" err="1" smtClean="0"/>
              <a:t>Interpersonal</a:t>
            </a:r>
            <a:r>
              <a:rPr lang="da-DK" sz="2000" dirty="0" smtClean="0"/>
              <a:t> </a:t>
            </a:r>
            <a:r>
              <a:rPr lang="da-DK" sz="2000" dirty="0" err="1" smtClean="0"/>
              <a:t>shame</a:t>
            </a:r>
            <a:r>
              <a:rPr lang="da-DK" sz="2000" dirty="0" smtClean="0"/>
              <a:t> </a:t>
            </a:r>
            <a:r>
              <a:rPr lang="da-DK" sz="2000" dirty="0" err="1" smtClean="0"/>
              <a:t>cannot</a:t>
            </a:r>
            <a:r>
              <a:rPr lang="da-DK" sz="2000" dirty="0" smtClean="0"/>
              <a:t> </a:t>
            </a:r>
            <a:r>
              <a:rPr lang="da-DK" sz="2000" dirty="0" err="1" smtClean="0"/>
              <a:t>be</a:t>
            </a:r>
            <a:r>
              <a:rPr lang="da-DK" sz="2000" dirty="0" smtClean="0"/>
              <a:t> </a:t>
            </a:r>
            <a:r>
              <a:rPr lang="da-DK" sz="2000" dirty="0" err="1" smtClean="0"/>
              <a:t>reduced</a:t>
            </a:r>
            <a:r>
              <a:rPr lang="da-DK" sz="2000" dirty="0" smtClean="0"/>
              <a:t> to or </a:t>
            </a:r>
            <a:r>
              <a:rPr lang="da-DK" sz="2000" dirty="0" err="1" smtClean="0"/>
              <a:t>explained</a:t>
            </a:r>
            <a:r>
              <a:rPr lang="da-DK" sz="2000" dirty="0" smtClean="0"/>
              <a:t> in terms of </a:t>
            </a:r>
            <a:r>
              <a:rPr lang="da-DK" sz="2000" dirty="0" err="1" smtClean="0"/>
              <a:t>intrapersonal</a:t>
            </a:r>
            <a:r>
              <a:rPr lang="da-DK" sz="2000" dirty="0" smtClean="0"/>
              <a:t> </a:t>
            </a:r>
            <a:r>
              <a:rPr lang="da-DK" sz="2000" dirty="0" err="1" smtClean="0"/>
              <a:t>shame</a:t>
            </a:r>
            <a:endParaRPr lang="da-DK" sz="2000" dirty="0" smtClean="0"/>
          </a:p>
          <a:p>
            <a:pPr>
              <a:buFontTx/>
              <a:buChar char="•"/>
            </a:pPr>
            <a:endParaRPr lang="da-DK" sz="2000" dirty="0"/>
          </a:p>
          <a:p>
            <a:pPr>
              <a:buFontTx/>
              <a:buChar char="•"/>
            </a:pPr>
            <a:r>
              <a:rPr lang="da-DK" sz="2000" dirty="0" smtClean="0"/>
              <a:t>Is </a:t>
            </a:r>
            <a:r>
              <a:rPr lang="da-DK" sz="2000" dirty="0" err="1" smtClean="0"/>
              <a:t>interpersonal</a:t>
            </a:r>
            <a:r>
              <a:rPr lang="da-DK" sz="2000" dirty="0" smtClean="0"/>
              <a:t> </a:t>
            </a:r>
            <a:r>
              <a:rPr lang="da-DK" sz="2000" dirty="0" err="1" smtClean="0"/>
              <a:t>shame</a:t>
            </a:r>
            <a:r>
              <a:rPr lang="da-DK" sz="2000" dirty="0" smtClean="0"/>
              <a:t> </a:t>
            </a:r>
            <a:r>
              <a:rPr lang="da-DK" sz="2000" dirty="0" err="1" smtClean="0"/>
              <a:t>developmentally</a:t>
            </a:r>
            <a:r>
              <a:rPr lang="da-DK" sz="2000" dirty="0" smtClean="0"/>
              <a:t> </a:t>
            </a:r>
            <a:r>
              <a:rPr lang="da-DK" sz="2000" dirty="0" err="1" smtClean="0"/>
              <a:t>primary</a:t>
            </a:r>
            <a:r>
              <a:rPr lang="da-DK" sz="2000" dirty="0" smtClean="0"/>
              <a:t>?</a:t>
            </a:r>
          </a:p>
          <a:p>
            <a:pPr>
              <a:buFontTx/>
              <a:buChar char="•"/>
            </a:pPr>
            <a:endParaRPr lang="da-DK" sz="2000" dirty="0" smtClean="0"/>
          </a:p>
          <a:p>
            <a:pPr>
              <a:buFontTx/>
              <a:buChar char="•"/>
            </a:pPr>
            <a:r>
              <a:rPr lang="da-DK" sz="2000" dirty="0" smtClean="0"/>
              <a:t>Is it </a:t>
            </a:r>
            <a:r>
              <a:rPr lang="da-DK" sz="2000" dirty="0" err="1" smtClean="0"/>
              <a:t>my</a:t>
            </a:r>
            <a:r>
              <a:rPr lang="da-DK" sz="2000" dirty="0" smtClean="0"/>
              <a:t> </a:t>
            </a:r>
            <a:r>
              <a:rPr lang="da-DK" sz="2000" dirty="0" err="1" smtClean="0"/>
              <a:t>awareness</a:t>
            </a:r>
            <a:r>
              <a:rPr lang="da-DK" sz="2000" dirty="0" smtClean="0"/>
              <a:t> of the </a:t>
            </a:r>
            <a:r>
              <a:rPr lang="da-DK" sz="2000" dirty="0" err="1" smtClean="0"/>
              <a:t>other’s</a:t>
            </a:r>
            <a:r>
              <a:rPr lang="da-DK" sz="2000" dirty="0" smtClean="0"/>
              <a:t> attention and the </a:t>
            </a:r>
            <a:r>
              <a:rPr lang="da-DK" sz="2000" dirty="0" err="1" smtClean="0"/>
              <a:t>internalization</a:t>
            </a:r>
            <a:r>
              <a:rPr lang="da-DK" sz="2000" dirty="0" smtClean="0"/>
              <a:t> of </a:t>
            </a:r>
            <a:r>
              <a:rPr lang="da-DK" sz="2000" dirty="0" err="1" smtClean="0"/>
              <a:t>that</a:t>
            </a:r>
            <a:r>
              <a:rPr lang="da-DK" sz="2000" dirty="0" smtClean="0"/>
              <a:t> </a:t>
            </a:r>
            <a:r>
              <a:rPr lang="da-DK" sz="2000" dirty="0" err="1" smtClean="0"/>
              <a:t>foreign</a:t>
            </a:r>
            <a:r>
              <a:rPr lang="da-DK" sz="2000" dirty="0" smtClean="0"/>
              <a:t> </a:t>
            </a:r>
            <a:r>
              <a:rPr lang="da-DK" sz="2000" dirty="0" err="1" smtClean="0"/>
              <a:t>perspective</a:t>
            </a:r>
            <a:r>
              <a:rPr lang="da-DK" sz="2000" dirty="0" smtClean="0"/>
              <a:t> </a:t>
            </a:r>
            <a:r>
              <a:rPr lang="da-DK" sz="2000" dirty="0" err="1" smtClean="0"/>
              <a:t>that</a:t>
            </a:r>
            <a:r>
              <a:rPr lang="da-DK" sz="2000" dirty="0" smtClean="0"/>
              <a:t> </a:t>
            </a:r>
            <a:r>
              <a:rPr lang="da-DK" sz="2000" dirty="0" err="1" smtClean="0"/>
              <a:t>eventually</a:t>
            </a:r>
            <a:r>
              <a:rPr lang="da-DK" sz="2000" dirty="0" smtClean="0"/>
              <a:t> </a:t>
            </a:r>
            <a:r>
              <a:rPr lang="da-DK" sz="2000" dirty="0" err="1" smtClean="0"/>
              <a:t>allows</a:t>
            </a:r>
            <a:r>
              <a:rPr lang="da-DK" sz="2000" dirty="0" smtClean="0"/>
              <a:t> </a:t>
            </a:r>
            <a:r>
              <a:rPr lang="da-DK" sz="2000" dirty="0" err="1" smtClean="0"/>
              <a:t>me</a:t>
            </a:r>
            <a:r>
              <a:rPr lang="da-DK" sz="2000" dirty="0" smtClean="0"/>
              <a:t> to </a:t>
            </a:r>
            <a:r>
              <a:rPr lang="da-DK" sz="2000" dirty="0" err="1" smtClean="0"/>
              <a:t>engage</a:t>
            </a:r>
            <a:r>
              <a:rPr lang="da-DK" sz="2000" dirty="0" smtClean="0"/>
              <a:t> in </a:t>
            </a:r>
            <a:r>
              <a:rPr lang="da-DK" sz="2000" dirty="0" err="1" smtClean="0"/>
              <a:t>critical</a:t>
            </a:r>
            <a:r>
              <a:rPr lang="da-DK" sz="2000" dirty="0" smtClean="0"/>
              <a:t> </a:t>
            </a:r>
            <a:r>
              <a:rPr lang="da-DK" sz="2000" dirty="0" err="1" smtClean="0"/>
              <a:t>self-evaluation</a:t>
            </a:r>
            <a:r>
              <a:rPr lang="da-DK" sz="2000" dirty="0" smtClean="0"/>
              <a:t>?</a:t>
            </a:r>
          </a:p>
          <a:p>
            <a:pPr>
              <a:buFontTx/>
              <a:buChar char="•"/>
            </a:pPr>
            <a:endParaRPr lang="da-DK" sz="2000" dirty="0" smtClean="0"/>
          </a:p>
          <a:p>
            <a:pPr>
              <a:buFontTx/>
              <a:buChar char="•"/>
            </a:pPr>
            <a:endParaRPr lang="da-DK" sz="2000" dirty="0" smtClean="0"/>
          </a:p>
          <a:p>
            <a:pPr>
              <a:buFontTx/>
              <a:buChar char="•"/>
            </a:pPr>
            <a:endParaRPr lang="da-DK" sz="2000" dirty="0" smtClean="0"/>
          </a:p>
        </p:txBody>
      </p:sp>
      <p:sp>
        <p:nvSpPr>
          <p:cNvPr id="4" name="Footer Placeholder 3"/>
          <p:cNvSpPr>
            <a:spLocks noGrp="1"/>
          </p:cNvSpPr>
          <p:nvPr>
            <p:ph type="ftr" sz="quarter" idx="11"/>
          </p:nvPr>
        </p:nvSpPr>
        <p:spPr/>
        <p:txBody>
          <a:bodyPr/>
          <a:lstStyle/>
          <a:p>
            <a:pPr>
              <a:defRPr/>
            </a:pPr>
            <a:endParaRPr lang="da-DK"/>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400" dirty="0" err="1" smtClean="0"/>
              <a:t>Vasudevi</a:t>
            </a:r>
            <a:r>
              <a:rPr lang="da-DK" sz="2400" dirty="0" smtClean="0"/>
              <a:t> Reddy</a:t>
            </a:r>
            <a:endParaRPr lang="da-DK" sz="2400" dirty="0"/>
          </a:p>
        </p:txBody>
      </p:sp>
      <p:sp>
        <p:nvSpPr>
          <p:cNvPr id="3" name="Text Placeholder 2"/>
          <p:cNvSpPr>
            <a:spLocks noGrp="1"/>
          </p:cNvSpPr>
          <p:nvPr>
            <p:ph type="body" idx="1"/>
          </p:nvPr>
        </p:nvSpPr>
        <p:spPr/>
        <p:txBody>
          <a:bodyPr/>
          <a:lstStyle/>
          <a:p>
            <a:pPr>
              <a:buFontTx/>
              <a:buChar char="•"/>
            </a:pPr>
            <a:r>
              <a:rPr lang="da-DK" sz="2000" dirty="0" err="1" smtClean="0"/>
              <a:t>Self-other</a:t>
            </a:r>
            <a:r>
              <a:rPr lang="da-DK" sz="2000" dirty="0" smtClean="0"/>
              <a:t> </a:t>
            </a:r>
            <a:r>
              <a:rPr lang="da-DK" sz="2000" dirty="0" err="1"/>
              <a:t>conscious</a:t>
            </a:r>
            <a:r>
              <a:rPr lang="da-DK" sz="2000" dirty="0"/>
              <a:t> emotions </a:t>
            </a:r>
            <a:r>
              <a:rPr lang="da-DK" sz="2000" dirty="0" err="1"/>
              <a:t>that</a:t>
            </a:r>
            <a:r>
              <a:rPr lang="da-DK" sz="2000" dirty="0"/>
              <a:t> </a:t>
            </a:r>
            <a:r>
              <a:rPr lang="da-DK" sz="2000" dirty="0" err="1"/>
              <a:t>make</a:t>
            </a:r>
            <a:r>
              <a:rPr lang="da-DK" sz="2000" dirty="0"/>
              <a:t> </a:t>
            </a:r>
            <a:r>
              <a:rPr lang="da-DK" sz="2000" dirty="0" err="1"/>
              <a:t>us</a:t>
            </a:r>
            <a:r>
              <a:rPr lang="da-DK" sz="2000" dirty="0"/>
              <a:t> </a:t>
            </a:r>
            <a:r>
              <a:rPr lang="da-DK" sz="2000" dirty="0" err="1"/>
              <a:t>aware</a:t>
            </a:r>
            <a:r>
              <a:rPr lang="da-DK" sz="2000" dirty="0"/>
              <a:t> of </a:t>
            </a:r>
            <a:r>
              <a:rPr lang="da-DK" sz="2000" dirty="0" err="1"/>
              <a:t>our</a:t>
            </a:r>
            <a:r>
              <a:rPr lang="da-DK" sz="2000" dirty="0"/>
              <a:t> </a:t>
            </a:r>
            <a:r>
              <a:rPr lang="da-DK" sz="2000" dirty="0" err="1"/>
              <a:t>relational</a:t>
            </a:r>
            <a:r>
              <a:rPr lang="da-DK" sz="2000" dirty="0"/>
              <a:t> </a:t>
            </a:r>
            <a:r>
              <a:rPr lang="da-DK" sz="2000" dirty="0" err="1"/>
              <a:t>being</a:t>
            </a:r>
            <a:r>
              <a:rPr lang="da-DK" sz="2000" dirty="0"/>
              <a:t>, of the </a:t>
            </a:r>
            <a:r>
              <a:rPr lang="da-DK" sz="2000" dirty="0" err="1" smtClean="0"/>
              <a:t>self</a:t>
            </a:r>
            <a:r>
              <a:rPr lang="da-DK" sz="2000" dirty="0" smtClean="0"/>
              <a:t>-in-relation-to-the-</a:t>
            </a:r>
            <a:r>
              <a:rPr lang="da-DK" sz="2000" dirty="0" err="1" smtClean="0"/>
              <a:t>other</a:t>
            </a:r>
            <a:endParaRPr lang="da-DK" sz="2000" dirty="0" smtClean="0"/>
          </a:p>
          <a:p>
            <a:pPr>
              <a:buFontTx/>
              <a:buChar char="•"/>
            </a:pPr>
            <a:endParaRPr lang="da-DK" sz="2000" dirty="0"/>
          </a:p>
          <a:p>
            <a:pPr>
              <a:buFontTx/>
              <a:buChar char="•"/>
            </a:pPr>
            <a:r>
              <a:rPr lang="da-DK" sz="2000" dirty="0"/>
              <a:t>Emotions </a:t>
            </a:r>
            <a:r>
              <a:rPr lang="da-DK" sz="2000" dirty="0" err="1"/>
              <a:t>that</a:t>
            </a:r>
            <a:r>
              <a:rPr lang="da-DK" sz="2000" dirty="0"/>
              <a:t> </a:t>
            </a:r>
            <a:r>
              <a:rPr lang="da-DK" sz="2000" dirty="0" err="1"/>
              <a:t>reveal</a:t>
            </a:r>
            <a:r>
              <a:rPr lang="da-DK" sz="2000" dirty="0"/>
              <a:t> the </a:t>
            </a:r>
            <a:r>
              <a:rPr lang="da-DK" sz="2000" dirty="0" err="1"/>
              <a:t>exposed</a:t>
            </a:r>
            <a:r>
              <a:rPr lang="da-DK" sz="2000" dirty="0"/>
              <a:t> and </a:t>
            </a:r>
            <a:r>
              <a:rPr lang="da-DK" sz="2000" dirty="0" err="1"/>
              <a:t>interpersonal</a:t>
            </a:r>
            <a:r>
              <a:rPr lang="da-DK" sz="2000" dirty="0"/>
              <a:t> nature of the </a:t>
            </a:r>
            <a:r>
              <a:rPr lang="da-DK" sz="2000" dirty="0" err="1" smtClean="0"/>
              <a:t>self</a:t>
            </a:r>
            <a:endParaRPr lang="da-DK" sz="2000" dirty="0" smtClean="0"/>
          </a:p>
          <a:p>
            <a:pPr>
              <a:buFontTx/>
              <a:buChar char="•"/>
            </a:pPr>
            <a:endParaRPr lang="da-DK" sz="2000" dirty="0"/>
          </a:p>
          <a:p>
            <a:pPr>
              <a:buFontTx/>
              <a:buChar char="•"/>
            </a:pPr>
            <a:r>
              <a:rPr lang="da-DK" sz="2000" dirty="0" smtClean="0"/>
              <a:t>Emotions </a:t>
            </a:r>
            <a:r>
              <a:rPr lang="da-DK" sz="2000" dirty="0" err="1" smtClean="0"/>
              <a:t>that</a:t>
            </a:r>
            <a:r>
              <a:rPr lang="da-DK" sz="2000" dirty="0" smtClean="0"/>
              <a:t> in </a:t>
            </a:r>
            <a:r>
              <a:rPr lang="da-DK" sz="2000" dirty="0" err="1" smtClean="0"/>
              <a:t>their</a:t>
            </a:r>
            <a:r>
              <a:rPr lang="da-DK" sz="2000" dirty="0" smtClean="0"/>
              <a:t> </a:t>
            </a:r>
            <a:r>
              <a:rPr lang="da-DK" sz="2000" dirty="0" err="1" smtClean="0"/>
              <a:t>developmentally</a:t>
            </a:r>
            <a:r>
              <a:rPr lang="da-DK" sz="2000" dirty="0" smtClean="0"/>
              <a:t> </a:t>
            </a:r>
            <a:r>
              <a:rPr lang="da-DK" sz="2000" dirty="0" err="1" smtClean="0"/>
              <a:t>primary</a:t>
            </a:r>
            <a:r>
              <a:rPr lang="da-DK" sz="2000" dirty="0" smtClean="0"/>
              <a:t> form </a:t>
            </a:r>
            <a:r>
              <a:rPr lang="da-DK" sz="2000" dirty="0" err="1" smtClean="0"/>
              <a:t>are</a:t>
            </a:r>
            <a:r>
              <a:rPr lang="da-DK" sz="2000" dirty="0" smtClean="0"/>
              <a:t> </a:t>
            </a:r>
            <a:r>
              <a:rPr lang="da-DK" sz="2000" dirty="0" err="1" smtClean="0"/>
              <a:t>regulated</a:t>
            </a:r>
            <a:r>
              <a:rPr lang="da-DK" sz="2000" dirty="0" smtClean="0"/>
              <a:t> by the </a:t>
            </a:r>
            <a:r>
              <a:rPr lang="da-DK" sz="2000" dirty="0" err="1" smtClean="0"/>
              <a:t>visibility</a:t>
            </a:r>
            <a:r>
              <a:rPr lang="da-DK" sz="2000" dirty="0" smtClean="0"/>
              <a:t> of </a:t>
            </a:r>
            <a:r>
              <a:rPr lang="da-DK" sz="2000" dirty="0" err="1" smtClean="0"/>
              <a:t>self</a:t>
            </a:r>
            <a:r>
              <a:rPr lang="da-DK" sz="2000" dirty="0" smtClean="0"/>
              <a:t> as an </a:t>
            </a:r>
            <a:r>
              <a:rPr lang="da-DK" sz="2000" dirty="0" err="1" smtClean="0"/>
              <a:t>object</a:t>
            </a:r>
            <a:r>
              <a:rPr lang="da-DK" sz="2000" dirty="0" smtClean="0"/>
              <a:t> of the </a:t>
            </a:r>
            <a:r>
              <a:rPr lang="da-DK" sz="2000" dirty="0" err="1" smtClean="0"/>
              <a:t>other’s</a:t>
            </a:r>
            <a:r>
              <a:rPr lang="da-DK" sz="2000" dirty="0" smtClean="0"/>
              <a:t> attention</a:t>
            </a:r>
            <a:endParaRPr lang="da-DK" sz="2000" dirty="0"/>
          </a:p>
          <a:p>
            <a:endParaRPr lang="da-DK" dirty="0"/>
          </a:p>
        </p:txBody>
      </p:sp>
      <p:sp>
        <p:nvSpPr>
          <p:cNvPr id="4" name="Footer Placeholder 3"/>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26284121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lc-record-2011-06-22-11h58m31s-Still Face (Tronick).mp4-_xvid.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87624" y="836712"/>
            <a:ext cx="7010400" cy="4191000"/>
          </a:xfrm>
          <a:prstGeom prst="rect">
            <a:avLst/>
          </a:prstGeom>
        </p:spPr>
      </p:pic>
    </p:spTree>
    <p:extLst>
      <p:ext uri="{BB962C8B-B14F-4D97-AF65-F5344CB8AC3E}">
        <p14:creationId xmlns:p14="http://schemas.microsoft.com/office/powerpoint/2010/main" val="9433378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0">
                <p:cTn id="7"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400" dirty="0" smtClean="0"/>
              <a:t>Shame and </a:t>
            </a:r>
            <a:r>
              <a:rPr lang="da-DK" sz="2400" dirty="0" err="1" smtClean="0"/>
              <a:t>recognition</a:t>
            </a:r>
            <a:endParaRPr lang="da-DK" sz="2400" dirty="0"/>
          </a:p>
        </p:txBody>
      </p:sp>
      <p:sp>
        <p:nvSpPr>
          <p:cNvPr id="3" name="Text Placeholder 2"/>
          <p:cNvSpPr>
            <a:spLocks noGrp="1"/>
          </p:cNvSpPr>
          <p:nvPr>
            <p:ph type="body" idx="1"/>
          </p:nvPr>
        </p:nvSpPr>
        <p:spPr/>
        <p:txBody>
          <a:bodyPr/>
          <a:lstStyle/>
          <a:p>
            <a:pPr>
              <a:buFont typeface="Arial" panose="020B0604020202020204" pitchFamily="34" charset="0"/>
              <a:buChar char="•"/>
            </a:pPr>
            <a:r>
              <a:rPr lang="da-DK" sz="2000" dirty="0" smtClean="0"/>
              <a:t>Shame as a </a:t>
            </a:r>
            <a:r>
              <a:rPr lang="da-DK" sz="2000" dirty="0" err="1" smtClean="0"/>
              <a:t>reaction</a:t>
            </a:r>
            <a:r>
              <a:rPr lang="da-DK" sz="2000" dirty="0" smtClean="0"/>
              <a:t> to the absence of an </a:t>
            </a:r>
            <a:r>
              <a:rPr lang="da-DK" sz="2000" dirty="0" err="1" smtClean="0"/>
              <a:t>approving</a:t>
            </a:r>
            <a:r>
              <a:rPr lang="da-DK" sz="2000" dirty="0" smtClean="0"/>
              <a:t> </a:t>
            </a:r>
            <a:r>
              <a:rPr lang="da-DK" sz="2000" dirty="0" err="1" smtClean="0"/>
              <a:t>reciprocity</a:t>
            </a:r>
            <a:endParaRPr lang="da-DK" sz="2000" dirty="0" smtClean="0"/>
          </a:p>
          <a:p>
            <a:pPr>
              <a:buFont typeface="Arial" panose="020B0604020202020204" pitchFamily="34" charset="0"/>
              <a:buChar char="•"/>
            </a:pPr>
            <a:endParaRPr lang="da-DK" sz="2000" dirty="0" smtClean="0"/>
          </a:p>
          <a:p>
            <a:pPr>
              <a:buFont typeface="Arial" panose="020B0604020202020204" pitchFamily="34" charset="0"/>
              <a:buChar char="•"/>
            </a:pPr>
            <a:r>
              <a:rPr lang="da-DK" sz="2000" dirty="0" smtClean="0"/>
              <a:t>The anger and indignation of </a:t>
            </a:r>
            <a:r>
              <a:rPr lang="da-DK" sz="2000" dirty="0" err="1" smtClean="0"/>
              <a:t>others</a:t>
            </a:r>
            <a:r>
              <a:rPr lang="da-DK" sz="2000" dirty="0" smtClean="0"/>
              <a:t> </a:t>
            </a:r>
            <a:r>
              <a:rPr lang="da-DK" sz="2000" dirty="0" err="1" smtClean="0"/>
              <a:t>can</a:t>
            </a:r>
            <a:r>
              <a:rPr lang="da-DK" sz="2000" dirty="0" smtClean="0"/>
              <a:t> </a:t>
            </a:r>
            <a:r>
              <a:rPr lang="da-DK" sz="2000" dirty="0" err="1" smtClean="0"/>
              <a:t>lead</a:t>
            </a:r>
            <a:r>
              <a:rPr lang="da-DK" sz="2000" dirty="0" smtClean="0"/>
              <a:t> to </a:t>
            </a:r>
            <a:r>
              <a:rPr lang="da-DK" sz="2000" dirty="0" err="1" smtClean="0"/>
              <a:t>feeling</a:t>
            </a:r>
            <a:r>
              <a:rPr lang="da-DK" sz="2000" dirty="0" smtClean="0"/>
              <a:t> of </a:t>
            </a:r>
            <a:r>
              <a:rPr lang="da-DK" sz="2000" dirty="0" err="1" smtClean="0"/>
              <a:t>guilt</a:t>
            </a:r>
            <a:endParaRPr lang="da-DK" sz="2000" dirty="0" smtClean="0"/>
          </a:p>
          <a:p>
            <a:pPr>
              <a:buFont typeface="Arial" panose="020B0604020202020204" pitchFamily="34" charset="0"/>
              <a:buChar char="•"/>
            </a:pPr>
            <a:endParaRPr lang="da-DK" sz="2000" dirty="0" smtClean="0"/>
          </a:p>
          <a:p>
            <a:pPr>
              <a:buFont typeface="Arial" panose="020B0604020202020204" pitchFamily="34" charset="0"/>
              <a:buChar char="•"/>
            </a:pPr>
            <a:r>
              <a:rPr lang="da-DK" sz="2000" dirty="0" smtClean="0"/>
              <a:t>The </a:t>
            </a:r>
            <a:r>
              <a:rPr lang="da-DK" sz="2000" dirty="0" err="1" smtClean="0"/>
              <a:t>contempt</a:t>
            </a:r>
            <a:r>
              <a:rPr lang="da-DK" sz="2000" dirty="0" smtClean="0"/>
              <a:t> and </a:t>
            </a:r>
            <a:r>
              <a:rPr lang="da-DK" sz="2000" dirty="0" err="1" smtClean="0"/>
              <a:t>rejection</a:t>
            </a:r>
            <a:r>
              <a:rPr lang="da-DK" sz="2000" dirty="0" smtClean="0"/>
              <a:t> of </a:t>
            </a:r>
            <a:r>
              <a:rPr lang="da-DK" sz="2000" dirty="0" err="1" smtClean="0"/>
              <a:t>others</a:t>
            </a:r>
            <a:r>
              <a:rPr lang="da-DK" sz="2000" dirty="0" smtClean="0"/>
              <a:t> </a:t>
            </a:r>
            <a:r>
              <a:rPr lang="da-DK" sz="2000" dirty="0" err="1" smtClean="0"/>
              <a:t>can</a:t>
            </a:r>
            <a:r>
              <a:rPr lang="da-DK" sz="2000" dirty="0" smtClean="0"/>
              <a:t> </a:t>
            </a:r>
            <a:r>
              <a:rPr lang="da-DK" sz="2000" dirty="0" err="1" smtClean="0"/>
              <a:t>lead</a:t>
            </a:r>
            <a:r>
              <a:rPr lang="da-DK" sz="2000" dirty="0" smtClean="0"/>
              <a:t> to </a:t>
            </a:r>
            <a:r>
              <a:rPr lang="da-DK" sz="2000" dirty="0" err="1" smtClean="0"/>
              <a:t>shame</a:t>
            </a:r>
            <a:endParaRPr lang="da-DK" sz="2000" dirty="0"/>
          </a:p>
        </p:txBody>
      </p:sp>
      <p:sp>
        <p:nvSpPr>
          <p:cNvPr id="4" name="Footer Placeholder 3"/>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12568767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da-DK" sz="2400" dirty="0" smtClean="0"/>
              <a:t>Shame</a:t>
            </a:r>
          </a:p>
        </p:txBody>
      </p:sp>
      <p:sp>
        <p:nvSpPr>
          <p:cNvPr id="5123" name="Text Placeholder 2"/>
          <p:cNvSpPr>
            <a:spLocks noGrp="1"/>
          </p:cNvSpPr>
          <p:nvPr>
            <p:ph type="body" idx="1"/>
          </p:nvPr>
        </p:nvSpPr>
        <p:spPr/>
        <p:txBody>
          <a:bodyPr/>
          <a:lstStyle/>
          <a:p>
            <a:pPr>
              <a:buFont typeface="Arial" panose="020B0604020202020204" pitchFamily="34" charset="0"/>
              <a:buChar char="•"/>
            </a:pPr>
            <a:r>
              <a:rPr lang="da-DK" sz="2000" dirty="0" err="1"/>
              <a:t>Shame</a:t>
            </a:r>
            <a:r>
              <a:rPr lang="da-DK" sz="2000" dirty="0"/>
              <a:t> is a </a:t>
            </a:r>
            <a:r>
              <a:rPr lang="da-DK" sz="2000" dirty="0" err="1"/>
              <a:t>self-directed</a:t>
            </a:r>
            <a:r>
              <a:rPr lang="da-DK" sz="2000" dirty="0"/>
              <a:t> </a:t>
            </a:r>
            <a:r>
              <a:rPr lang="da-DK" sz="2000" dirty="0" smtClean="0"/>
              <a:t>emotion</a:t>
            </a:r>
            <a:endParaRPr lang="da-DK" sz="2000" dirty="0"/>
          </a:p>
          <a:p>
            <a:pPr>
              <a:buFont typeface="Arial" panose="020B0604020202020204" pitchFamily="34" charset="0"/>
              <a:buChar char="•"/>
            </a:pPr>
            <a:r>
              <a:rPr lang="da-DK" sz="2000" dirty="0" err="1"/>
              <a:t>That</a:t>
            </a:r>
            <a:r>
              <a:rPr lang="da-DK" sz="2000" dirty="0"/>
              <a:t> </a:t>
            </a:r>
            <a:r>
              <a:rPr lang="da-DK" sz="2000" dirty="0" err="1"/>
              <a:t>which</a:t>
            </a:r>
            <a:r>
              <a:rPr lang="da-DK" sz="2000" dirty="0"/>
              <a:t> </a:t>
            </a:r>
            <a:r>
              <a:rPr lang="da-DK" sz="2000" dirty="0" err="1"/>
              <a:t>elicits</a:t>
            </a:r>
            <a:r>
              <a:rPr lang="da-DK" sz="2000" dirty="0"/>
              <a:t> </a:t>
            </a:r>
            <a:r>
              <a:rPr lang="da-DK" sz="2000" dirty="0" err="1"/>
              <a:t>shame</a:t>
            </a:r>
            <a:r>
              <a:rPr lang="da-DK" sz="2000" dirty="0"/>
              <a:t> is </a:t>
            </a:r>
            <a:r>
              <a:rPr lang="da-DK" sz="2000" dirty="0" err="1"/>
              <a:t>its</a:t>
            </a:r>
            <a:r>
              <a:rPr lang="da-DK" sz="2000" dirty="0"/>
              <a:t> </a:t>
            </a:r>
            <a:r>
              <a:rPr lang="da-DK" sz="2000" dirty="0" err="1"/>
              <a:t>cause</a:t>
            </a:r>
            <a:r>
              <a:rPr lang="da-DK" sz="2000" dirty="0"/>
              <a:t> and not </a:t>
            </a:r>
            <a:r>
              <a:rPr lang="da-DK" sz="2000" dirty="0" err="1"/>
              <a:t>its</a:t>
            </a:r>
            <a:r>
              <a:rPr lang="da-DK" sz="2000" dirty="0"/>
              <a:t> </a:t>
            </a:r>
            <a:r>
              <a:rPr lang="da-DK" sz="2000" dirty="0" err="1"/>
              <a:t>object</a:t>
            </a:r>
            <a:endParaRPr lang="da-DK" sz="2000" dirty="0"/>
          </a:p>
          <a:p>
            <a:pPr>
              <a:buFontTx/>
              <a:buChar char="•"/>
            </a:pPr>
            <a:r>
              <a:rPr lang="da-DK" sz="2000" dirty="0" err="1" smtClean="0"/>
              <a:t>Shame</a:t>
            </a:r>
            <a:r>
              <a:rPr lang="da-DK" sz="2000" dirty="0" smtClean="0"/>
              <a:t> </a:t>
            </a:r>
            <a:r>
              <a:rPr lang="da-DK" sz="2000" dirty="0" err="1" smtClean="0"/>
              <a:t>targets</a:t>
            </a:r>
            <a:r>
              <a:rPr lang="da-DK" sz="2000" dirty="0" smtClean="0"/>
              <a:t> and </a:t>
            </a:r>
            <a:r>
              <a:rPr lang="da-DK" sz="2000" dirty="0" err="1" smtClean="0"/>
              <a:t>involves</a:t>
            </a:r>
            <a:r>
              <a:rPr lang="da-DK" sz="2000" dirty="0" smtClean="0"/>
              <a:t> the </a:t>
            </a:r>
            <a:r>
              <a:rPr lang="da-DK" sz="2000" dirty="0" err="1" smtClean="0"/>
              <a:t>self</a:t>
            </a:r>
            <a:r>
              <a:rPr lang="da-DK" sz="2000" dirty="0" smtClean="0"/>
              <a:t> in </a:t>
            </a:r>
            <a:r>
              <a:rPr lang="da-DK" sz="2000" dirty="0" err="1" smtClean="0"/>
              <a:t>its</a:t>
            </a:r>
            <a:r>
              <a:rPr lang="da-DK" sz="2000" dirty="0" smtClean="0"/>
              <a:t> </a:t>
            </a:r>
            <a:r>
              <a:rPr lang="da-DK" sz="2000" dirty="0" err="1" smtClean="0"/>
              <a:t>totality</a:t>
            </a:r>
            <a:endParaRPr lang="da-DK" sz="2000" dirty="0" smtClean="0"/>
          </a:p>
          <a:p>
            <a:pPr>
              <a:buFontTx/>
              <a:buChar char="•"/>
            </a:pPr>
            <a:r>
              <a:rPr lang="da-DK" sz="2000" dirty="0" err="1" smtClean="0"/>
              <a:t>What</a:t>
            </a:r>
            <a:r>
              <a:rPr lang="da-DK" sz="2000" dirty="0" smtClean="0"/>
              <a:t> </a:t>
            </a:r>
            <a:r>
              <a:rPr lang="da-DK" sz="2000" dirty="0" err="1" smtClean="0"/>
              <a:t>does</a:t>
            </a:r>
            <a:r>
              <a:rPr lang="da-DK" sz="2000" dirty="0" smtClean="0"/>
              <a:t> </a:t>
            </a:r>
            <a:r>
              <a:rPr lang="da-DK" sz="2000" dirty="0" err="1" smtClean="0"/>
              <a:t>shame</a:t>
            </a:r>
            <a:r>
              <a:rPr lang="da-DK" sz="2000" dirty="0" smtClean="0"/>
              <a:t> </a:t>
            </a:r>
            <a:r>
              <a:rPr lang="da-DK" sz="2000" dirty="0" err="1" smtClean="0"/>
              <a:t>tell</a:t>
            </a:r>
            <a:r>
              <a:rPr lang="da-DK" sz="2000" dirty="0" smtClean="0"/>
              <a:t> </a:t>
            </a:r>
            <a:r>
              <a:rPr lang="da-DK" sz="2000" dirty="0" err="1" smtClean="0"/>
              <a:t>us</a:t>
            </a:r>
            <a:r>
              <a:rPr lang="da-DK" sz="2000" dirty="0" smtClean="0"/>
              <a:t> </a:t>
            </a:r>
            <a:r>
              <a:rPr lang="da-DK" sz="2000" dirty="0" err="1" smtClean="0"/>
              <a:t>about</a:t>
            </a:r>
            <a:r>
              <a:rPr lang="da-DK" sz="2000" dirty="0" smtClean="0"/>
              <a:t> the nature of </a:t>
            </a:r>
            <a:r>
              <a:rPr lang="da-DK" sz="2000" dirty="0" err="1" smtClean="0"/>
              <a:t>self</a:t>
            </a:r>
            <a:r>
              <a:rPr lang="da-DK" sz="2000" dirty="0" smtClean="0"/>
              <a:t>?</a:t>
            </a:r>
          </a:p>
          <a:p>
            <a:pPr>
              <a:buFontTx/>
              <a:buChar char="•"/>
            </a:pPr>
            <a:r>
              <a:rPr lang="da-DK" sz="2000" dirty="0" err="1" smtClean="0"/>
              <a:t>What</a:t>
            </a:r>
            <a:r>
              <a:rPr lang="da-DK" sz="2000" dirty="0" smtClean="0"/>
              <a:t> kind of </a:t>
            </a:r>
            <a:r>
              <a:rPr lang="da-DK" sz="2000" dirty="0" err="1" smtClean="0"/>
              <a:t>self</a:t>
            </a:r>
            <a:r>
              <a:rPr lang="da-DK" sz="2000" dirty="0" smtClean="0"/>
              <a:t> is </a:t>
            </a:r>
            <a:r>
              <a:rPr lang="da-DK" sz="2000" dirty="0" err="1" smtClean="0"/>
              <a:t>affected</a:t>
            </a:r>
            <a:r>
              <a:rPr lang="da-DK" sz="2000" dirty="0" smtClean="0"/>
              <a:t> in </a:t>
            </a:r>
            <a:r>
              <a:rPr lang="da-DK" sz="2000" dirty="0" err="1" smtClean="0"/>
              <a:t>shame</a:t>
            </a:r>
            <a:r>
              <a:rPr lang="da-DK" sz="2000" dirty="0" smtClean="0"/>
              <a:t>?</a:t>
            </a:r>
          </a:p>
          <a:p>
            <a:pPr>
              <a:buFontTx/>
              <a:buChar char="•"/>
            </a:pPr>
            <a:r>
              <a:rPr lang="da-DK" sz="2000" dirty="0" smtClean="0"/>
              <a:t>Is the </a:t>
            </a:r>
            <a:r>
              <a:rPr lang="da-DK" sz="2000" dirty="0" err="1" smtClean="0"/>
              <a:t>shamed</a:t>
            </a:r>
            <a:r>
              <a:rPr lang="da-DK" sz="2000" dirty="0" smtClean="0"/>
              <a:t> </a:t>
            </a:r>
            <a:r>
              <a:rPr lang="da-DK" sz="2000" dirty="0" err="1" smtClean="0"/>
              <a:t>self</a:t>
            </a:r>
            <a:r>
              <a:rPr lang="da-DK" sz="2000" dirty="0" smtClean="0"/>
              <a:t> a </a:t>
            </a:r>
            <a:r>
              <a:rPr lang="da-DK" sz="2000" dirty="0" err="1" smtClean="0"/>
              <a:t>reflective</a:t>
            </a:r>
            <a:r>
              <a:rPr lang="da-DK" sz="2000" dirty="0" smtClean="0"/>
              <a:t> and </a:t>
            </a:r>
            <a:r>
              <a:rPr lang="da-DK" sz="2000" dirty="0" err="1" smtClean="0"/>
              <a:t>self-critical</a:t>
            </a:r>
            <a:r>
              <a:rPr lang="da-DK" sz="2000" dirty="0" smtClean="0"/>
              <a:t> </a:t>
            </a:r>
            <a:r>
              <a:rPr lang="da-DK" sz="2000" dirty="0" err="1" smtClean="0"/>
              <a:t>self</a:t>
            </a:r>
            <a:r>
              <a:rPr lang="da-DK" sz="2000" dirty="0" smtClean="0"/>
              <a:t> or a </a:t>
            </a:r>
            <a:r>
              <a:rPr lang="da-DK" sz="2000" dirty="0" err="1" smtClean="0"/>
              <a:t>socially</a:t>
            </a:r>
            <a:r>
              <a:rPr lang="da-DK" sz="2000" dirty="0" smtClean="0"/>
              <a:t> </a:t>
            </a:r>
            <a:r>
              <a:rPr lang="da-DK" sz="2000" dirty="0" err="1" smtClean="0"/>
              <a:t>constructed</a:t>
            </a:r>
            <a:r>
              <a:rPr lang="da-DK" sz="2000" dirty="0" smtClean="0"/>
              <a:t> </a:t>
            </a:r>
            <a:r>
              <a:rPr lang="da-DK" sz="2000" dirty="0" err="1" smtClean="0"/>
              <a:t>self</a:t>
            </a:r>
            <a:r>
              <a:rPr lang="da-DK" sz="2000" dirty="0" smtClean="0"/>
              <a:t>?</a:t>
            </a:r>
          </a:p>
          <a:p>
            <a:pPr>
              <a:buFontTx/>
              <a:buChar char="•"/>
            </a:pPr>
            <a:r>
              <a:rPr lang="da-DK" sz="2000" dirty="0" smtClean="0"/>
              <a:t>Is </a:t>
            </a:r>
            <a:r>
              <a:rPr lang="da-DK" sz="2000" dirty="0" err="1" smtClean="0"/>
              <a:t>shame</a:t>
            </a:r>
            <a:r>
              <a:rPr lang="da-DK" sz="2000" dirty="0" smtClean="0"/>
              <a:t> a </a:t>
            </a:r>
            <a:r>
              <a:rPr lang="da-DK" sz="2000" dirty="0" err="1" smtClean="0"/>
              <a:t>self-conscious</a:t>
            </a:r>
            <a:r>
              <a:rPr lang="da-DK" sz="2000" dirty="0" smtClean="0"/>
              <a:t> emotion or a social emotion?</a:t>
            </a:r>
          </a:p>
        </p:txBody>
      </p:sp>
      <p:sp>
        <p:nvSpPr>
          <p:cNvPr id="8196" name="Footer Placeholder 3"/>
          <p:cNvSpPr>
            <a:spLocks noGrp="1"/>
          </p:cNvSpPr>
          <p:nvPr>
            <p:ph type="ftr" sz="quarter" idx="11"/>
          </p:nvPr>
        </p:nvSpPr>
        <p:spPr/>
        <p:txBody>
          <a:bodyPr/>
          <a:lstStyle/>
          <a:p>
            <a:pPr>
              <a:defRPr/>
            </a:pPr>
            <a:endParaRPr lang="da-DK"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400" dirty="0" err="1" smtClean="0"/>
              <a:t>Visibility</a:t>
            </a:r>
            <a:r>
              <a:rPr lang="da-DK" sz="2400" dirty="0" smtClean="0"/>
              <a:t> and </a:t>
            </a:r>
            <a:r>
              <a:rPr lang="da-DK" sz="2400" dirty="0" err="1" smtClean="0"/>
              <a:t>invisibility</a:t>
            </a:r>
            <a:endParaRPr lang="da-DK" sz="2400" dirty="0"/>
          </a:p>
        </p:txBody>
      </p:sp>
      <p:sp>
        <p:nvSpPr>
          <p:cNvPr id="3" name="Text Placeholder 2"/>
          <p:cNvSpPr>
            <a:spLocks noGrp="1"/>
          </p:cNvSpPr>
          <p:nvPr>
            <p:ph type="body" idx="1"/>
          </p:nvPr>
        </p:nvSpPr>
        <p:spPr/>
        <p:txBody>
          <a:bodyPr/>
          <a:lstStyle/>
          <a:p>
            <a:pPr>
              <a:buFont typeface="Arial" panose="020B0604020202020204" pitchFamily="34" charset="0"/>
              <a:buChar char="•"/>
            </a:pPr>
            <a:r>
              <a:rPr lang="da-DK" sz="2000" dirty="0" smtClean="0"/>
              <a:t>Shame </a:t>
            </a:r>
            <a:r>
              <a:rPr lang="da-DK" sz="2000" dirty="0" err="1" smtClean="0"/>
              <a:t>can</a:t>
            </a:r>
            <a:r>
              <a:rPr lang="da-DK" sz="2000" dirty="0" smtClean="0"/>
              <a:t> </a:t>
            </a:r>
            <a:r>
              <a:rPr lang="da-DK" sz="2000" dirty="0" err="1" smtClean="0"/>
              <a:t>be</a:t>
            </a:r>
            <a:r>
              <a:rPr lang="da-DK" sz="2000" dirty="0" smtClean="0"/>
              <a:t> </a:t>
            </a:r>
            <a:r>
              <a:rPr lang="da-DK" sz="2000" dirty="0" err="1" smtClean="0"/>
              <a:t>triggered</a:t>
            </a:r>
            <a:r>
              <a:rPr lang="da-DK" sz="2000" dirty="0" smtClean="0"/>
              <a:t> not </a:t>
            </a:r>
            <a:r>
              <a:rPr lang="da-DK" sz="2000" dirty="0" err="1" smtClean="0"/>
              <a:t>only</a:t>
            </a:r>
            <a:r>
              <a:rPr lang="da-DK" sz="2000" dirty="0" smtClean="0"/>
              <a:t> by the gaze of the </a:t>
            </a:r>
            <a:r>
              <a:rPr lang="da-DK" sz="2000" dirty="0" err="1" smtClean="0"/>
              <a:t>other</a:t>
            </a:r>
            <a:r>
              <a:rPr lang="da-DK" sz="2000" dirty="0" smtClean="0"/>
              <a:t>, but </a:t>
            </a:r>
            <a:r>
              <a:rPr lang="da-DK" sz="2000" dirty="0" err="1" smtClean="0"/>
              <a:t>also</a:t>
            </a:r>
            <a:r>
              <a:rPr lang="da-DK" sz="2000" dirty="0" smtClean="0"/>
              <a:t> by </a:t>
            </a:r>
            <a:r>
              <a:rPr lang="da-DK" sz="2000" dirty="0" err="1" smtClean="0"/>
              <a:t>their</a:t>
            </a:r>
            <a:r>
              <a:rPr lang="da-DK" sz="2000" dirty="0" smtClean="0"/>
              <a:t> </a:t>
            </a:r>
            <a:r>
              <a:rPr lang="da-DK" sz="2000" dirty="0" err="1" smtClean="0"/>
              <a:t>wilful</a:t>
            </a:r>
            <a:r>
              <a:rPr lang="da-DK" sz="2000" dirty="0" smtClean="0"/>
              <a:t> </a:t>
            </a:r>
            <a:r>
              <a:rPr lang="da-DK" sz="2000" dirty="0" err="1" smtClean="0"/>
              <a:t>overlooking</a:t>
            </a:r>
            <a:r>
              <a:rPr lang="da-DK" sz="2000" dirty="0" smtClean="0"/>
              <a:t>.</a:t>
            </a:r>
            <a:br>
              <a:rPr lang="da-DK" sz="2000" dirty="0" smtClean="0"/>
            </a:br>
            <a:endParaRPr lang="da-DK" sz="2000" dirty="0" smtClean="0"/>
          </a:p>
          <a:p>
            <a:pPr>
              <a:buFont typeface="Arial" panose="020B0604020202020204" pitchFamily="34" charset="0"/>
              <a:buChar char="•"/>
            </a:pPr>
            <a:r>
              <a:rPr lang="en-US" sz="2000" dirty="0" smtClean="0"/>
              <a:t>“the </a:t>
            </a:r>
            <a:r>
              <a:rPr lang="en-US" sz="2000" dirty="0"/>
              <a:t>harmless inattention displayed in forgetting to greet an acquaintance at a party, through the absent-minded ignorance of the master of the house vis-à-vis the cleaning lady, whom he overlooks because of her social </a:t>
            </a:r>
            <a:r>
              <a:rPr lang="en-US" sz="2000" dirty="0" smtClean="0"/>
              <a:t>meaningless-ness</a:t>
            </a:r>
            <a:r>
              <a:rPr lang="en-US" sz="2000" dirty="0"/>
              <a:t>, all the way to the demonstrative ‘looking through’ that the black person affected can understand only as a sign of </a:t>
            </a:r>
            <a:r>
              <a:rPr lang="en-US" sz="2000" dirty="0" smtClean="0"/>
              <a:t>humiliation” </a:t>
            </a:r>
            <a:r>
              <a:rPr lang="en-US" sz="2000" dirty="0"/>
              <a:t>(Honneth 2001: 112). </a:t>
            </a:r>
            <a:endParaRPr lang="da-DK" sz="2000" dirty="0"/>
          </a:p>
        </p:txBody>
      </p:sp>
      <p:sp>
        <p:nvSpPr>
          <p:cNvPr id="4" name="Footer Placeholder 3"/>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41874831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da-DK" sz="2400" dirty="0" smtClean="0"/>
              <a:t>Shame and </a:t>
            </a:r>
            <a:r>
              <a:rPr lang="da-DK" sz="2400" dirty="0" err="1" smtClean="0"/>
              <a:t>self</a:t>
            </a:r>
            <a:r>
              <a:rPr lang="da-DK" sz="2400" dirty="0" smtClean="0"/>
              <a:t>-alienation</a:t>
            </a:r>
          </a:p>
        </p:txBody>
      </p:sp>
      <p:sp>
        <p:nvSpPr>
          <p:cNvPr id="27651" name="Text Placeholder 2"/>
          <p:cNvSpPr>
            <a:spLocks noGrp="1"/>
          </p:cNvSpPr>
          <p:nvPr>
            <p:ph type="body" idx="1"/>
          </p:nvPr>
        </p:nvSpPr>
        <p:spPr/>
        <p:txBody>
          <a:bodyPr/>
          <a:lstStyle/>
          <a:p>
            <a:pPr>
              <a:buFontTx/>
              <a:buChar char="•"/>
            </a:pPr>
            <a:r>
              <a:rPr lang="en-US" sz="2000" dirty="0"/>
              <a:t>The self-relation we find in shame is not as self-contained and inward-directed as some have claimed</a:t>
            </a:r>
          </a:p>
          <a:p>
            <a:pPr>
              <a:buFontTx/>
              <a:buChar char="•"/>
            </a:pPr>
            <a:endParaRPr lang="de-DE" sz="2000" dirty="0"/>
          </a:p>
          <a:p>
            <a:pPr>
              <a:buFontTx/>
              <a:buChar char="•"/>
            </a:pPr>
            <a:r>
              <a:rPr lang="de-DE" sz="2000" dirty="0" smtClean="0"/>
              <a:t>”Der Schamsubjekt ist ’ganz bei sich’ und gleichzeitig ’</a:t>
            </a:r>
            <a:r>
              <a:rPr lang="de-DE" sz="2000" dirty="0" err="1" smtClean="0"/>
              <a:t>ausser</a:t>
            </a:r>
            <a:r>
              <a:rPr lang="de-DE" sz="2000" dirty="0" smtClean="0"/>
              <a:t> sich’” (Seidler)</a:t>
            </a:r>
          </a:p>
          <a:p>
            <a:pPr>
              <a:buFontTx/>
              <a:buChar char="•"/>
            </a:pPr>
            <a:endParaRPr lang="da-DK" sz="2000" dirty="0" smtClean="0"/>
          </a:p>
          <a:p>
            <a:pPr>
              <a:buFontTx/>
              <a:buChar char="•"/>
            </a:pPr>
            <a:r>
              <a:rPr lang="da-DK" sz="2000" dirty="0" smtClean="0"/>
              <a:t>Shame and </a:t>
            </a:r>
            <a:r>
              <a:rPr lang="da-DK" sz="2000" dirty="0" err="1" smtClean="0"/>
              <a:t>existential</a:t>
            </a:r>
            <a:r>
              <a:rPr lang="da-DK" sz="2000" dirty="0" smtClean="0"/>
              <a:t> alienation</a:t>
            </a:r>
          </a:p>
          <a:p>
            <a:pPr>
              <a:buFontTx/>
              <a:buChar char="•"/>
            </a:pPr>
            <a:endParaRPr lang="da-DK" sz="2000" dirty="0" smtClean="0"/>
          </a:p>
          <a:p>
            <a:pPr>
              <a:buFontTx/>
              <a:buChar char="•"/>
            </a:pPr>
            <a:r>
              <a:rPr lang="da-DK" sz="2000" dirty="0" err="1" smtClean="0"/>
              <a:t>Pre-reflective</a:t>
            </a:r>
            <a:r>
              <a:rPr lang="da-DK" sz="2000" dirty="0" smtClean="0"/>
              <a:t> vs. </a:t>
            </a:r>
            <a:r>
              <a:rPr lang="da-DK" sz="2000" dirty="0" err="1" smtClean="0"/>
              <a:t>reflective</a:t>
            </a:r>
            <a:r>
              <a:rPr lang="da-DK" sz="2000" dirty="0" smtClean="0"/>
              <a:t> forms of alienation</a:t>
            </a:r>
          </a:p>
          <a:p>
            <a:pPr>
              <a:buFontTx/>
              <a:buChar char="•"/>
            </a:pPr>
            <a:endParaRPr lang="da-DK" sz="2000" dirty="0"/>
          </a:p>
          <a:p>
            <a:pPr>
              <a:buFontTx/>
              <a:buChar char="•"/>
            </a:pPr>
            <a:endParaRPr lang="da-DK" sz="2000" dirty="0" smtClean="0"/>
          </a:p>
          <a:p>
            <a:pPr>
              <a:buFontTx/>
              <a:buChar char="•"/>
            </a:pPr>
            <a:endParaRPr lang="da-DK" sz="2000" dirty="0" smtClean="0"/>
          </a:p>
          <a:p>
            <a:pPr>
              <a:buFontTx/>
              <a:buChar char="•"/>
            </a:pPr>
            <a:endParaRPr lang="da-DK" sz="2000" dirty="0" smtClean="0"/>
          </a:p>
          <a:p>
            <a:pPr>
              <a:buFontTx/>
              <a:buChar char="•"/>
            </a:pPr>
            <a:endParaRPr lang="da-DK" sz="2000" dirty="0" smtClean="0"/>
          </a:p>
        </p:txBody>
      </p:sp>
      <p:sp>
        <p:nvSpPr>
          <p:cNvPr id="25604" name="Footer Placeholder 3"/>
          <p:cNvSpPr>
            <a:spLocks noGrp="1"/>
          </p:cNvSpPr>
          <p:nvPr>
            <p:ph type="ftr" sz="quarter" idx="11"/>
          </p:nvPr>
        </p:nvSpPr>
        <p:spPr/>
        <p:txBody>
          <a:bodyPr/>
          <a:lstStyle/>
          <a:p>
            <a:pPr>
              <a:defRPr/>
            </a:pPr>
            <a:endParaRPr lang="da-DK"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400" dirty="0" err="1" smtClean="0"/>
              <a:t>Vicarious</a:t>
            </a:r>
            <a:r>
              <a:rPr lang="da-DK" sz="2400" dirty="0" smtClean="0"/>
              <a:t> </a:t>
            </a:r>
            <a:r>
              <a:rPr lang="da-DK" sz="2400" dirty="0" err="1" smtClean="0"/>
              <a:t>shame</a:t>
            </a:r>
            <a:endParaRPr lang="da-DK" sz="2400" dirty="0"/>
          </a:p>
        </p:txBody>
      </p:sp>
      <p:sp>
        <p:nvSpPr>
          <p:cNvPr id="3" name="Text Placeholder 2"/>
          <p:cNvSpPr>
            <a:spLocks noGrp="1"/>
          </p:cNvSpPr>
          <p:nvPr>
            <p:ph type="body" idx="1"/>
          </p:nvPr>
        </p:nvSpPr>
        <p:spPr/>
        <p:txBody>
          <a:bodyPr/>
          <a:lstStyle/>
          <a:p>
            <a:pPr>
              <a:buFont typeface="Arial" panose="020B0604020202020204" pitchFamily="34" charset="0"/>
              <a:buChar char="•"/>
            </a:pPr>
            <a:r>
              <a:rPr lang="en-US" sz="1800" dirty="0" smtClean="0"/>
              <a:t>OED: Shame can arise </a:t>
            </a:r>
            <a:r>
              <a:rPr lang="en-US" sz="1800" dirty="0"/>
              <a:t>from the consciousness of something </a:t>
            </a:r>
            <a:r>
              <a:rPr lang="en-US" sz="1800" dirty="0" err="1"/>
              <a:t>dishonouring</a:t>
            </a:r>
            <a:r>
              <a:rPr lang="en-US" sz="1800" dirty="0"/>
              <a:t>, ridiculous, or indecorous in the conduct of </a:t>
            </a:r>
            <a:r>
              <a:rPr lang="en-US" sz="1800" dirty="0" smtClean="0"/>
              <a:t>those whose </a:t>
            </a:r>
            <a:r>
              <a:rPr lang="en-US" sz="1800" dirty="0" err="1"/>
              <a:t>honour</a:t>
            </a:r>
            <a:r>
              <a:rPr lang="en-US" sz="1800" dirty="0"/>
              <a:t> or disgrace one regards as one’s own</a:t>
            </a:r>
            <a:r>
              <a:rPr lang="da-DK" sz="1800" dirty="0" smtClean="0"/>
              <a:t> </a:t>
            </a:r>
          </a:p>
          <a:p>
            <a:pPr marL="285750" indent="-285750">
              <a:buFont typeface="Arial" panose="020B0604020202020204" pitchFamily="34" charset="0"/>
              <a:buChar char="•"/>
            </a:pPr>
            <a:endParaRPr lang="da-DK" sz="1800" dirty="0"/>
          </a:p>
          <a:p>
            <a:pPr>
              <a:buFont typeface="Arial" panose="020B0604020202020204" pitchFamily="34" charset="0"/>
              <a:buChar char="•"/>
            </a:pPr>
            <a:r>
              <a:rPr lang="da-DK" sz="1800" dirty="0" smtClean="0"/>
              <a:t>Relevant </a:t>
            </a:r>
            <a:r>
              <a:rPr lang="da-DK" sz="1800" dirty="0" err="1" smtClean="0"/>
              <a:t>others</a:t>
            </a:r>
            <a:endParaRPr lang="da-DK" sz="1800" dirty="0" smtClean="0"/>
          </a:p>
          <a:p>
            <a:pPr>
              <a:buFont typeface="Arial" panose="020B0604020202020204" pitchFamily="34" charset="0"/>
              <a:buChar char="•"/>
            </a:pPr>
            <a:endParaRPr lang="da-DK" sz="1800" dirty="0" smtClean="0"/>
          </a:p>
          <a:p>
            <a:pPr>
              <a:buFont typeface="Arial" panose="020B0604020202020204" pitchFamily="34" charset="0"/>
              <a:buChar char="•"/>
            </a:pPr>
            <a:r>
              <a:rPr lang="da-DK" sz="1800" dirty="0" err="1" smtClean="0"/>
              <a:t>Identification</a:t>
            </a:r>
            <a:r>
              <a:rPr lang="da-DK" sz="1800" dirty="0" smtClean="0"/>
              <a:t> and social </a:t>
            </a:r>
            <a:r>
              <a:rPr lang="da-DK" sz="1800" dirty="0" err="1" smtClean="0"/>
              <a:t>identity</a:t>
            </a:r>
            <a:endParaRPr lang="da-DK" sz="1800" dirty="0" smtClean="0"/>
          </a:p>
          <a:p>
            <a:pPr>
              <a:buFont typeface="Arial" panose="020B0604020202020204" pitchFamily="34" charset="0"/>
              <a:buChar char="•"/>
            </a:pPr>
            <a:endParaRPr lang="da-DK" sz="1800" dirty="0" smtClean="0"/>
          </a:p>
          <a:p>
            <a:pPr>
              <a:buFont typeface="Arial" panose="020B0604020202020204" pitchFamily="34" charset="0"/>
              <a:buChar char="•"/>
            </a:pPr>
            <a:r>
              <a:rPr lang="da-DK" sz="1800" dirty="0" smtClean="0"/>
              <a:t>Surface </a:t>
            </a:r>
            <a:r>
              <a:rPr lang="da-DK" sz="1800" dirty="0" err="1" smtClean="0"/>
              <a:t>shame</a:t>
            </a:r>
            <a:r>
              <a:rPr lang="da-DK" sz="1800" dirty="0" smtClean="0"/>
              <a:t> vs. </a:t>
            </a:r>
            <a:r>
              <a:rPr lang="da-DK" sz="1800" dirty="0" err="1" smtClean="0"/>
              <a:t>deep</a:t>
            </a:r>
            <a:r>
              <a:rPr lang="da-DK" sz="1800" dirty="0" smtClean="0"/>
              <a:t> </a:t>
            </a:r>
            <a:r>
              <a:rPr lang="da-DK" sz="1800" dirty="0" err="1" smtClean="0"/>
              <a:t>shame</a:t>
            </a:r>
            <a:endParaRPr lang="da-DK" sz="1800" dirty="0" smtClean="0"/>
          </a:p>
        </p:txBody>
      </p:sp>
      <p:sp>
        <p:nvSpPr>
          <p:cNvPr id="4" name="Footer Placeholder 3"/>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2207780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da-DK" dirty="0" smtClean="0"/>
              <a:t>The </a:t>
            </a:r>
            <a:r>
              <a:rPr lang="da-DK" dirty="0" err="1" smtClean="0"/>
              <a:t>value</a:t>
            </a:r>
            <a:r>
              <a:rPr lang="da-DK" dirty="0" smtClean="0"/>
              <a:t> of </a:t>
            </a:r>
            <a:r>
              <a:rPr lang="da-DK" dirty="0" err="1" smtClean="0"/>
              <a:t>shame</a:t>
            </a:r>
            <a:endParaRPr lang="da-DK" dirty="0" smtClean="0"/>
          </a:p>
        </p:txBody>
      </p:sp>
      <p:sp>
        <p:nvSpPr>
          <p:cNvPr id="13315" name="Content Placeholder 2"/>
          <p:cNvSpPr>
            <a:spLocks noGrp="1"/>
          </p:cNvSpPr>
          <p:nvPr>
            <p:ph idx="1"/>
          </p:nvPr>
        </p:nvSpPr>
        <p:spPr/>
        <p:txBody>
          <a:bodyPr/>
          <a:lstStyle/>
          <a:p>
            <a:pPr>
              <a:buFontTx/>
              <a:buChar char="•"/>
            </a:pPr>
            <a:r>
              <a:rPr lang="da-DK" dirty="0" smtClean="0"/>
              <a:t>Is </a:t>
            </a:r>
            <a:r>
              <a:rPr lang="da-DK" dirty="0" err="1" smtClean="0"/>
              <a:t>shame</a:t>
            </a:r>
            <a:r>
              <a:rPr lang="da-DK" dirty="0" smtClean="0"/>
              <a:t> a positive force or </a:t>
            </a:r>
            <a:r>
              <a:rPr lang="da-DK" dirty="0" err="1" smtClean="0"/>
              <a:t>something</a:t>
            </a:r>
            <a:r>
              <a:rPr lang="da-DK" dirty="0" smtClean="0"/>
              <a:t> </a:t>
            </a:r>
            <a:r>
              <a:rPr lang="da-DK" dirty="0" err="1" smtClean="0"/>
              <a:t>we</a:t>
            </a:r>
            <a:r>
              <a:rPr lang="da-DK" dirty="0" smtClean="0"/>
              <a:t> </a:t>
            </a:r>
            <a:r>
              <a:rPr lang="da-DK" dirty="0" err="1" smtClean="0"/>
              <a:t>should</a:t>
            </a:r>
            <a:r>
              <a:rPr lang="da-DK" dirty="0" smtClean="0"/>
              <a:t> </a:t>
            </a:r>
            <a:r>
              <a:rPr lang="da-DK" dirty="0" err="1" smtClean="0"/>
              <a:t>eliminate</a:t>
            </a:r>
            <a:endParaRPr lang="da-DK" dirty="0" smtClean="0"/>
          </a:p>
          <a:p>
            <a:pPr>
              <a:buFontTx/>
              <a:buChar char="•"/>
            </a:pPr>
            <a:r>
              <a:rPr lang="da-DK" dirty="0" smtClean="0"/>
              <a:t>Is it </a:t>
            </a:r>
            <a:r>
              <a:rPr lang="da-DK" dirty="0" err="1" smtClean="0"/>
              <a:t>something</a:t>
            </a:r>
            <a:r>
              <a:rPr lang="da-DK" dirty="0" smtClean="0"/>
              <a:t> </a:t>
            </a:r>
            <a:r>
              <a:rPr lang="da-DK" dirty="0" err="1" smtClean="0"/>
              <a:t>that</a:t>
            </a:r>
            <a:r>
              <a:rPr lang="da-DK" dirty="0" smtClean="0"/>
              <a:t> </a:t>
            </a:r>
            <a:r>
              <a:rPr lang="da-DK" dirty="0" err="1" smtClean="0"/>
              <a:t>can</a:t>
            </a:r>
            <a:r>
              <a:rPr lang="da-DK" dirty="0" smtClean="0"/>
              <a:t> </a:t>
            </a:r>
            <a:r>
              <a:rPr lang="da-DK" dirty="0" err="1" smtClean="0"/>
              <a:t>make</a:t>
            </a:r>
            <a:r>
              <a:rPr lang="da-DK" dirty="0" smtClean="0"/>
              <a:t> </a:t>
            </a:r>
            <a:r>
              <a:rPr lang="da-DK" dirty="0" err="1" smtClean="0"/>
              <a:t>us</a:t>
            </a:r>
            <a:r>
              <a:rPr lang="da-DK" dirty="0" smtClean="0"/>
              <a:t> </a:t>
            </a:r>
            <a:r>
              <a:rPr lang="da-DK" dirty="0" err="1" smtClean="0"/>
              <a:t>into</a:t>
            </a:r>
            <a:r>
              <a:rPr lang="da-DK" dirty="0" smtClean="0"/>
              <a:t> a </a:t>
            </a:r>
            <a:r>
              <a:rPr lang="da-DK" dirty="0" err="1" smtClean="0"/>
              <a:t>better</a:t>
            </a:r>
            <a:r>
              <a:rPr lang="da-DK" dirty="0" smtClean="0"/>
              <a:t> person or </a:t>
            </a:r>
            <a:r>
              <a:rPr lang="da-DK" dirty="0" err="1" smtClean="0"/>
              <a:t>something</a:t>
            </a:r>
            <a:r>
              <a:rPr lang="da-DK" dirty="0" smtClean="0"/>
              <a:t> </a:t>
            </a:r>
            <a:r>
              <a:rPr lang="da-DK" dirty="0" err="1" smtClean="0"/>
              <a:t>that</a:t>
            </a:r>
            <a:r>
              <a:rPr lang="da-DK" dirty="0" smtClean="0"/>
              <a:t> </a:t>
            </a:r>
            <a:r>
              <a:rPr lang="da-DK" dirty="0" err="1" smtClean="0"/>
              <a:t>cripples</a:t>
            </a:r>
            <a:r>
              <a:rPr lang="da-DK" dirty="0" smtClean="0"/>
              <a:t> </a:t>
            </a:r>
            <a:r>
              <a:rPr lang="da-DK" dirty="0" err="1" smtClean="0"/>
              <a:t>us</a:t>
            </a:r>
            <a:endParaRPr lang="da-DK" dirty="0" smtClean="0"/>
          </a:p>
          <a:p>
            <a:pPr>
              <a:buFontTx/>
              <a:buChar char="•"/>
            </a:pPr>
            <a:r>
              <a:rPr lang="da-DK" dirty="0" err="1" smtClean="0"/>
              <a:t>Shamelessness</a:t>
            </a:r>
            <a:r>
              <a:rPr lang="da-DK" dirty="0" smtClean="0"/>
              <a:t> and </a:t>
            </a:r>
            <a:r>
              <a:rPr lang="da-DK" dirty="0" err="1" smtClean="0"/>
              <a:t>psychopaths</a:t>
            </a:r>
            <a:endParaRPr lang="da-DK" dirty="0" smtClean="0"/>
          </a:p>
          <a:p>
            <a:pPr>
              <a:buFontTx/>
              <a:buChar char="•"/>
            </a:pPr>
            <a:r>
              <a:rPr lang="da-DK" dirty="0" err="1" smtClean="0"/>
              <a:t>Shame</a:t>
            </a:r>
            <a:r>
              <a:rPr lang="da-DK" dirty="0" smtClean="0"/>
              <a:t> as an </a:t>
            </a:r>
            <a:r>
              <a:rPr lang="da-DK" dirty="0" err="1" smtClean="0"/>
              <a:t>ethically</a:t>
            </a:r>
            <a:r>
              <a:rPr lang="da-DK" dirty="0" smtClean="0"/>
              <a:t> </a:t>
            </a:r>
            <a:r>
              <a:rPr lang="da-DK" dirty="0" err="1" smtClean="0"/>
              <a:t>valuable</a:t>
            </a:r>
            <a:r>
              <a:rPr lang="da-DK" dirty="0" smtClean="0"/>
              <a:t> emotion</a:t>
            </a:r>
          </a:p>
          <a:p>
            <a:pPr>
              <a:buFontTx/>
              <a:buChar char="•"/>
            </a:pPr>
            <a:r>
              <a:rPr lang="da-DK" dirty="0" err="1" smtClean="0"/>
              <a:t>Shame</a:t>
            </a:r>
            <a:r>
              <a:rPr lang="da-DK" dirty="0" smtClean="0"/>
              <a:t> as a </a:t>
            </a:r>
            <a:r>
              <a:rPr lang="da-DK" dirty="0" err="1" smtClean="0"/>
              <a:t>wakeup</a:t>
            </a:r>
            <a:r>
              <a:rPr lang="da-DK" dirty="0" smtClean="0"/>
              <a:t> </a:t>
            </a:r>
            <a:r>
              <a:rPr lang="da-DK" dirty="0" err="1" smtClean="0"/>
              <a:t>call</a:t>
            </a:r>
            <a:r>
              <a:rPr lang="da-DK" dirty="0" smtClean="0"/>
              <a:t> </a:t>
            </a:r>
          </a:p>
          <a:p>
            <a:pPr>
              <a:buFontTx/>
              <a:buChar char="•"/>
            </a:pPr>
            <a:r>
              <a:rPr lang="da-DK" dirty="0" smtClean="0"/>
              <a:t>Shame as a guardian of </a:t>
            </a:r>
            <a:r>
              <a:rPr lang="da-DK" dirty="0" err="1" smtClean="0"/>
              <a:t>dignity</a:t>
            </a:r>
            <a:endParaRPr lang="da-DK" dirty="0" smtClean="0"/>
          </a:p>
          <a:p>
            <a:pPr>
              <a:buFontTx/>
              <a:buChar char="•"/>
            </a:pPr>
            <a:r>
              <a:rPr lang="da-DK" dirty="0" err="1" smtClean="0"/>
              <a:t>Protective</a:t>
            </a:r>
            <a:r>
              <a:rPr lang="da-DK" dirty="0" smtClean="0"/>
              <a:t> </a:t>
            </a:r>
            <a:r>
              <a:rPr lang="da-DK" dirty="0"/>
              <a:t>form of </a:t>
            </a:r>
            <a:r>
              <a:rPr lang="da-DK" dirty="0" err="1"/>
              <a:t>shame</a:t>
            </a:r>
            <a:endParaRPr lang="da-DK" dirty="0"/>
          </a:p>
          <a:p>
            <a:pPr lvl="1"/>
            <a:r>
              <a:rPr lang="da-DK" dirty="0" err="1"/>
              <a:t>Tactfulness</a:t>
            </a:r>
            <a:r>
              <a:rPr lang="da-DK" dirty="0"/>
              <a:t> and </a:t>
            </a:r>
            <a:r>
              <a:rPr lang="da-DK" dirty="0" err="1"/>
              <a:t>respect</a:t>
            </a:r>
            <a:r>
              <a:rPr lang="da-DK" dirty="0"/>
              <a:t> for </a:t>
            </a:r>
            <a:r>
              <a:rPr lang="da-DK" dirty="0" err="1"/>
              <a:t>boundaries</a:t>
            </a:r>
            <a:r>
              <a:rPr lang="da-DK" dirty="0"/>
              <a:t> of </a:t>
            </a:r>
            <a:r>
              <a:rPr lang="da-DK" dirty="0" err="1"/>
              <a:t>intimacy</a:t>
            </a:r>
            <a:endParaRPr lang="da-DK" dirty="0"/>
          </a:p>
          <a:p>
            <a:pPr lvl="1"/>
            <a:r>
              <a:rPr lang="da-DK" dirty="0" err="1"/>
              <a:t>Reaction</a:t>
            </a:r>
            <a:r>
              <a:rPr lang="da-DK" dirty="0"/>
              <a:t> to </a:t>
            </a:r>
            <a:r>
              <a:rPr lang="da-DK" dirty="0" err="1"/>
              <a:t>exposure</a:t>
            </a:r>
            <a:endParaRPr lang="da-DK" dirty="0"/>
          </a:p>
          <a:p>
            <a:pPr>
              <a:buFontTx/>
              <a:buChar char="•"/>
            </a:pPr>
            <a:endParaRPr lang="da-DK" dirty="0" smtClean="0"/>
          </a:p>
        </p:txBody>
      </p:sp>
      <p:sp>
        <p:nvSpPr>
          <p:cNvPr id="4" name="Footer Placeholder 3"/>
          <p:cNvSpPr>
            <a:spLocks noGrp="1"/>
          </p:cNvSpPr>
          <p:nvPr>
            <p:ph type="ftr" sz="quarter" idx="10"/>
          </p:nvPr>
        </p:nvSpPr>
        <p:spPr/>
        <p:txBody>
          <a:bodyPr/>
          <a:lstStyle/>
          <a:p>
            <a:pPr>
              <a:defRPr/>
            </a:pPr>
            <a:r>
              <a:rPr lang="da-DK" smtClean="0"/>
              <a:t>Center for Subjectivity Research</a:t>
            </a:r>
            <a:endParaRPr lang="da-DK"/>
          </a:p>
        </p:txBody>
      </p:sp>
    </p:spTree>
    <p:extLst>
      <p:ext uri="{BB962C8B-B14F-4D97-AF65-F5344CB8AC3E}">
        <p14:creationId xmlns:p14="http://schemas.microsoft.com/office/powerpoint/2010/main" val="167783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15">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315">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400" dirty="0" err="1" smtClean="0"/>
              <a:t>Conclusion</a:t>
            </a:r>
            <a:endParaRPr lang="da-DK" sz="2400" dirty="0"/>
          </a:p>
        </p:txBody>
      </p:sp>
      <p:sp>
        <p:nvSpPr>
          <p:cNvPr id="3" name="Text Placeholder 2"/>
          <p:cNvSpPr>
            <a:spLocks noGrp="1"/>
          </p:cNvSpPr>
          <p:nvPr>
            <p:ph type="body" idx="1"/>
          </p:nvPr>
        </p:nvSpPr>
        <p:spPr/>
        <p:txBody>
          <a:bodyPr/>
          <a:lstStyle/>
          <a:p>
            <a:pPr>
              <a:buFont typeface="Arial" panose="020B0604020202020204" pitchFamily="34" charset="0"/>
              <a:buChar char="•"/>
            </a:pPr>
            <a:r>
              <a:rPr lang="da-DK" sz="1800" dirty="0" err="1"/>
              <a:t>Shame</a:t>
            </a:r>
            <a:r>
              <a:rPr lang="da-DK" sz="1800" dirty="0"/>
              <a:t> and </a:t>
            </a:r>
            <a:r>
              <a:rPr lang="da-DK" sz="1800" dirty="0" err="1"/>
              <a:t>estrangement</a:t>
            </a:r>
            <a:endParaRPr lang="da-DK" sz="1800" dirty="0"/>
          </a:p>
          <a:p>
            <a:pPr>
              <a:buFont typeface="Arial" panose="020B0604020202020204" pitchFamily="34" charset="0"/>
              <a:buChar char="•"/>
            </a:pPr>
            <a:endParaRPr lang="da-DK" sz="1800" dirty="0"/>
          </a:p>
          <a:p>
            <a:pPr>
              <a:buFont typeface="Arial" panose="020B0604020202020204" pitchFamily="34" charset="0"/>
              <a:buChar char="•"/>
            </a:pPr>
            <a:r>
              <a:rPr lang="da-DK" sz="1800" dirty="0" err="1"/>
              <a:t>Shame</a:t>
            </a:r>
            <a:r>
              <a:rPr lang="da-DK" sz="1800" dirty="0"/>
              <a:t> and the </a:t>
            </a:r>
            <a:r>
              <a:rPr lang="da-DK" sz="1800" dirty="0" err="1"/>
              <a:t>impossibility</a:t>
            </a:r>
            <a:r>
              <a:rPr lang="da-DK" sz="1800" dirty="0"/>
              <a:t> of </a:t>
            </a:r>
            <a:r>
              <a:rPr lang="da-DK" sz="1800" dirty="0" err="1"/>
              <a:t>being</a:t>
            </a:r>
            <a:r>
              <a:rPr lang="da-DK" sz="1800" dirty="0"/>
              <a:t> </a:t>
            </a:r>
            <a:r>
              <a:rPr lang="da-DK" sz="1800" dirty="0" err="1" smtClean="0"/>
              <a:t>otherwise</a:t>
            </a:r>
            <a:endParaRPr lang="da-DK" sz="1800" dirty="0" smtClean="0"/>
          </a:p>
          <a:p>
            <a:pPr>
              <a:buFont typeface="Arial" panose="020B0604020202020204" pitchFamily="34" charset="0"/>
              <a:buChar char="•"/>
            </a:pPr>
            <a:endParaRPr lang="en-US" sz="1800" dirty="0"/>
          </a:p>
          <a:p>
            <a:pPr>
              <a:buFont typeface="Arial" panose="020B0604020202020204" pitchFamily="34" charset="0"/>
              <a:buChar char="•"/>
            </a:pPr>
            <a:r>
              <a:rPr lang="en-US" sz="1800" dirty="0" smtClean="0"/>
              <a:t>Some forms of shame provide vivid examples of other-mediated </a:t>
            </a:r>
            <a:r>
              <a:rPr lang="en-US" sz="1800" dirty="0"/>
              <a:t>forms of self-experience</a:t>
            </a:r>
          </a:p>
          <a:p>
            <a:pPr>
              <a:buFont typeface="Arial" panose="020B0604020202020204" pitchFamily="34" charset="0"/>
              <a:buChar char="•"/>
            </a:pPr>
            <a:endParaRPr lang="en-US" sz="1800" dirty="0" smtClean="0"/>
          </a:p>
          <a:p>
            <a:pPr>
              <a:buFont typeface="Arial" panose="020B0604020202020204" pitchFamily="34" charset="0"/>
              <a:buChar char="•"/>
            </a:pPr>
            <a:r>
              <a:rPr lang="en-US" sz="1800" dirty="0" smtClean="0"/>
              <a:t>The study of shame and other self-other conscious emotions can learn us something important about the relation between our adoption and internalization of the other perspective on us and the development and constitution </a:t>
            </a:r>
            <a:r>
              <a:rPr lang="en-US" sz="1800" smtClean="0"/>
              <a:t>of </a:t>
            </a:r>
            <a:r>
              <a:rPr lang="en-US" sz="1800" smtClean="0"/>
              <a:t>self</a:t>
            </a:r>
            <a:endParaRPr lang="en-US" sz="1800" dirty="0"/>
          </a:p>
          <a:p>
            <a:endParaRPr lang="da-DK" sz="1800" dirty="0"/>
          </a:p>
        </p:txBody>
      </p:sp>
      <p:sp>
        <p:nvSpPr>
          <p:cNvPr id="4" name="Footer Placeholder 3"/>
          <p:cNvSpPr>
            <a:spLocks noGrp="1"/>
          </p:cNvSpPr>
          <p:nvPr>
            <p:ph type="ftr" sz="quarter" idx="11"/>
          </p:nvPr>
        </p:nvSpPr>
        <p:spPr/>
        <p:txBody>
          <a:bodyPr/>
          <a:lstStyle/>
          <a:p>
            <a:pPr>
              <a:defRPr/>
            </a:pPr>
            <a:endParaRPr lang="da-DK"/>
          </a:p>
        </p:txBody>
      </p:sp>
    </p:spTree>
    <p:extLst>
      <p:ext uri="{BB962C8B-B14F-4D97-AF65-F5344CB8AC3E}">
        <p14:creationId xmlns:p14="http://schemas.microsoft.com/office/powerpoint/2010/main" val="32511236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C1C1C"/>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1042988" y="476250"/>
            <a:ext cx="6625356" cy="576263"/>
          </a:xfrm>
        </p:spPr>
        <p:txBody>
          <a:bodyPr/>
          <a:lstStyle/>
          <a:p>
            <a:pPr algn="ctr"/>
            <a:r>
              <a:rPr lang="da-DK" dirty="0" err="1" smtClean="0">
                <a:solidFill>
                  <a:schemeClr val="bg1"/>
                </a:solidFill>
              </a:rPr>
              <a:t>Thanks</a:t>
            </a:r>
            <a:r>
              <a:rPr lang="da-DK" dirty="0" smtClean="0">
                <a:solidFill>
                  <a:schemeClr val="bg1"/>
                </a:solidFill>
              </a:rPr>
              <a:t> for </a:t>
            </a:r>
            <a:r>
              <a:rPr lang="da-DK" dirty="0" err="1" smtClean="0">
                <a:solidFill>
                  <a:schemeClr val="bg1"/>
                </a:solidFill>
              </a:rPr>
              <a:t>your</a:t>
            </a:r>
            <a:r>
              <a:rPr lang="da-DK" dirty="0" smtClean="0">
                <a:solidFill>
                  <a:schemeClr val="bg1"/>
                </a:solidFill>
              </a:rPr>
              <a:t> attention!</a:t>
            </a:r>
          </a:p>
        </p:txBody>
      </p:sp>
      <p:sp>
        <p:nvSpPr>
          <p:cNvPr id="29699" name="Content Placeholder 2"/>
          <p:cNvSpPr>
            <a:spLocks noGrp="1"/>
          </p:cNvSpPr>
          <p:nvPr>
            <p:ph idx="1"/>
          </p:nvPr>
        </p:nvSpPr>
        <p:spPr/>
        <p:txBody>
          <a:bodyPr/>
          <a:lstStyle/>
          <a:p>
            <a:pPr algn="ctr"/>
            <a:endParaRPr lang="da-DK" dirty="0" smtClean="0"/>
          </a:p>
          <a:p>
            <a:pPr algn="ctr"/>
            <a:endParaRPr lang="da-DK" dirty="0" smtClean="0"/>
          </a:p>
        </p:txBody>
      </p:sp>
      <p:sp>
        <p:nvSpPr>
          <p:cNvPr id="32772" name="Footer Placeholder 3"/>
          <p:cNvSpPr>
            <a:spLocks noGrp="1"/>
          </p:cNvSpPr>
          <p:nvPr>
            <p:ph type="ftr" sz="quarter" idx="10"/>
          </p:nvPr>
        </p:nvSpPr>
        <p:spPr/>
        <p:txBody>
          <a:bodyPr/>
          <a:lstStyle/>
          <a:p>
            <a:pPr>
              <a:defRPr/>
            </a:pPr>
            <a:r>
              <a:rPr lang="da-DK" smtClean="0"/>
              <a:t>Center for Subjectivity Research</a:t>
            </a:r>
          </a:p>
        </p:txBody>
      </p:sp>
      <p:pic>
        <p:nvPicPr>
          <p:cNvPr id="5" name="Picture 4"/>
          <p:cNvPicPr>
            <a:picLocks noChangeAspect="1"/>
          </p:cNvPicPr>
          <p:nvPr/>
        </p:nvPicPr>
        <p:blipFill>
          <a:blip r:embed="rId3"/>
          <a:stretch>
            <a:fillRect/>
          </a:stretch>
        </p:blipFill>
        <p:spPr>
          <a:xfrm>
            <a:off x="3113423" y="1398126"/>
            <a:ext cx="2719052" cy="4102964"/>
          </a:xfrm>
          <a:prstGeom prst="rect">
            <a:avLst/>
          </a:prstGeom>
        </p:spPr>
      </p:pic>
      <p:sp>
        <p:nvSpPr>
          <p:cNvPr id="2" name="Rectangle 1"/>
          <p:cNvSpPr/>
          <p:nvPr/>
        </p:nvSpPr>
        <p:spPr>
          <a:xfrm>
            <a:off x="2434080" y="5969943"/>
            <a:ext cx="4010127" cy="461665"/>
          </a:xfrm>
          <a:prstGeom prst="rect">
            <a:avLst/>
          </a:prstGeom>
        </p:spPr>
        <p:txBody>
          <a:bodyPr wrap="square">
            <a:spAutoFit/>
          </a:bodyPr>
          <a:lstStyle/>
          <a:p>
            <a:pPr algn="ctr"/>
            <a:r>
              <a:rPr lang="da-DK" kern="0" dirty="0">
                <a:solidFill>
                  <a:schemeClr val="bg1"/>
                </a:solidFill>
              </a:rPr>
              <a:t>November 2014</a:t>
            </a:r>
          </a:p>
        </p:txBody>
      </p:sp>
    </p:spTree>
  </p:cSld>
  <p:clrMapOvr>
    <a:masterClrMapping/>
  </p:clrMapOvr>
  <mc:AlternateContent xmlns:mc="http://schemas.openxmlformats.org/markup-compatibility/2006" xmlns:p14="http://schemas.microsoft.com/office/powerpoint/2010/main">
    <mc:Choice Requires="p14">
      <p:transition spd="slow" p14:dur="2000" advTm="6000"/>
    </mc:Choice>
    <mc:Fallback xmlns="">
      <p:transition spd="slow" advTm="6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C1C1C"/>
        </a:solid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a:xfrm>
            <a:off x="1042988" y="476250"/>
            <a:ext cx="6625356" cy="576263"/>
          </a:xfrm>
        </p:spPr>
        <p:txBody>
          <a:bodyPr/>
          <a:lstStyle/>
          <a:p>
            <a:pPr algn="ctr"/>
            <a:r>
              <a:rPr lang="da-DK" dirty="0" err="1" smtClean="0">
                <a:solidFill>
                  <a:schemeClr val="bg1"/>
                </a:solidFill>
              </a:rPr>
              <a:t>Thanks</a:t>
            </a:r>
            <a:r>
              <a:rPr lang="da-DK" dirty="0" smtClean="0">
                <a:solidFill>
                  <a:schemeClr val="bg1"/>
                </a:solidFill>
              </a:rPr>
              <a:t> for </a:t>
            </a:r>
            <a:r>
              <a:rPr lang="da-DK" dirty="0" err="1" smtClean="0">
                <a:solidFill>
                  <a:schemeClr val="bg1"/>
                </a:solidFill>
              </a:rPr>
              <a:t>your</a:t>
            </a:r>
            <a:r>
              <a:rPr lang="da-DK" dirty="0" smtClean="0">
                <a:solidFill>
                  <a:schemeClr val="bg1"/>
                </a:solidFill>
              </a:rPr>
              <a:t> attention!</a:t>
            </a:r>
          </a:p>
        </p:txBody>
      </p:sp>
      <p:sp>
        <p:nvSpPr>
          <p:cNvPr id="29699" name="Content Placeholder 2"/>
          <p:cNvSpPr>
            <a:spLocks noGrp="1"/>
          </p:cNvSpPr>
          <p:nvPr>
            <p:ph idx="1"/>
          </p:nvPr>
        </p:nvSpPr>
        <p:spPr/>
        <p:txBody>
          <a:bodyPr/>
          <a:lstStyle/>
          <a:p>
            <a:pPr algn="ctr"/>
            <a:endParaRPr lang="da-DK" dirty="0" smtClean="0"/>
          </a:p>
          <a:p>
            <a:pPr algn="ctr"/>
            <a:endParaRPr lang="da-DK" dirty="0" smtClean="0"/>
          </a:p>
        </p:txBody>
      </p:sp>
      <p:sp>
        <p:nvSpPr>
          <p:cNvPr id="32772" name="Footer Placeholder 3"/>
          <p:cNvSpPr>
            <a:spLocks noGrp="1"/>
          </p:cNvSpPr>
          <p:nvPr>
            <p:ph type="ftr" sz="quarter" idx="10"/>
          </p:nvPr>
        </p:nvSpPr>
        <p:spPr/>
        <p:txBody>
          <a:bodyPr/>
          <a:lstStyle/>
          <a:p>
            <a:pPr>
              <a:defRPr/>
            </a:pPr>
            <a:r>
              <a:rPr lang="da-DK" smtClean="0"/>
              <a:t>Center for Subjectivity Research</a:t>
            </a:r>
          </a:p>
        </p:txBody>
      </p:sp>
      <p:pic>
        <p:nvPicPr>
          <p:cNvPr id="5" name="Picture 4"/>
          <p:cNvPicPr>
            <a:picLocks noChangeAspect="1"/>
          </p:cNvPicPr>
          <p:nvPr/>
        </p:nvPicPr>
        <p:blipFill>
          <a:blip r:embed="rId3"/>
          <a:stretch>
            <a:fillRect/>
          </a:stretch>
        </p:blipFill>
        <p:spPr>
          <a:xfrm>
            <a:off x="3113423" y="1398126"/>
            <a:ext cx="2719052" cy="4102964"/>
          </a:xfrm>
          <a:prstGeom prst="rect">
            <a:avLst/>
          </a:prstGeom>
        </p:spPr>
      </p:pic>
      <p:sp>
        <p:nvSpPr>
          <p:cNvPr id="2" name="Rectangle 1"/>
          <p:cNvSpPr/>
          <p:nvPr/>
        </p:nvSpPr>
        <p:spPr>
          <a:xfrm>
            <a:off x="1259632" y="5969943"/>
            <a:ext cx="6624736" cy="1200329"/>
          </a:xfrm>
          <a:prstGeom prst="rect">
            <a:avLst/>
          </a:prstGeom>
        </p:spPr>
        <p:txBody>
          <a:bodyPr wrap="square">
            <a:spAutoFit/>
          </a:bodyPr>
          <a:lstStyle/>
          <a:p>
            <a:pPr algn="ctr"/>
            <a:r>
              <a:rPr lang="da-DK" kern="0" dirty="0">
                <a:solidFill>
                  <a:schemeClr val="bg1"/>
                </a:solidFill>
              </a:rPr>
              <a:t>30% discount: </a:t>
            </a:r>
            <a:r>
              <a:rPr lang="da-DK" kern="0" dirty="0">
                <a:solidFill>
                  <a:schemeClr val="bg1"/>
                </a:solidFill>
                <a:hlinkClick r:id="rId4"/>
              </a:rPr>
              <a:t>www.oup.com/uk</a:t>
            </a:r>
            <a:endParaRPr lang="da-DK" kern="0" dirty="0">
              <a:solidFill>
                <a:schemeClr val="bg1"/>
              </a:solidFill>
            </a:endParaRPr>
          </a:p>
          <a:p>
            <a:pPr algn="ctr"/>
            <a:r>
              <a:rPr lang="da-DK" kern="0" dirty="0" err="1">
                <a:solidFill>
                  <a:schemeClr val="bg1"/>
                </a:solidFill>
              </a:rPr>
              <a:t>Promo</a:t>
            </a:r>
            <a:r>
              <a:rPr lang="da-DK" kern="0" dirty="0">
                <a:solidFill>
                  <a:schemeClr val="bg1"/>
                </a:solidFill>
              </a:rPr>
              <a:t> </a:t>
            </a:r>
            <a:r>
              <a:rPr lang="da-DK" kern="0" dirty="0" err="1">
                <a:solidFill>
                  <a:schemeClr val="bg1"/>
                </a:solidFill>
              </a:rPr>
              <a:t>code</a:t>
            </a:r>
            <a:r>
              <a:rPr lang="da-DK" kern="0" dirty="0">
                <a:solidFill>
                  <a:schemeClr val="bg1"/>
                </a:solidFill>
              </a:rPr>
              <a:t>: AAFLY6</a:t>
            </a:r>
          </a:p>
          <a:p>
            <a:pPr algn="ctr"/>
            <a:endParaRPr lang="da-DK" kern="0" dirty="0">
              <a:solidFill>
                <a:schemeClr val="bg1"/>
              </a:solidFill>
            </a:endParaRPr>
          </a:p>
        </p:txBody>
      </p:sp>
    </p:spTree>
    <p:extLst>
      <p:ext uri="{BB962C8B-B14F-4D97-AF65-F5344CB8AC3E}">
        <p14:creationId xmlns:p14="http://schemas.microsoft.com/office/powerpoint/2010/main" val="2494290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da-DK" smtClean="0"/>
              <a:t>Michael Lewis</a:t>
            </a:r>
          </a:p>
        </p:txBody>
      </p:sp>
      <p:sp>
        <p:nvSpPr>
          <p:cNvPr id="6147" name="Content Placeholder 2"/>
          <p:cNvSpPr>
            <a:spLocks noGrp="1"/>
          </p:cNvSpPr>
          <p:nvPr>
            <p:ph idx="1"/>
          </p:nvPr>
        </p:nvSpPr>
        <p:spPr/>
        <p:txBody>
          <a:bodyPr/>
          <a:lstStyle/>
          <a:p>
            <a:pPr>
              <a:buFontTx/>
              <a:buChar char="•"/>
            </a:pPr>
            <a:r>
              <a:rPr lang="da-DK" dirty="0" smtClean="0"/>
              <a:t>Basic/</a:t>
            </a:r>
            <a:r>
              <a:rPr lang="da-DK" dirty="0" err="1" smtClean="0"/>
              <a:t>primary</a:t>
            </a:r>
            <a:r>
              <a:rPr lang="da-DK" dirty="0" smtClean="0"/>
              <a:t> emotions:</a:t>
            </a:r>
          </a:p>
          <a:p>
            <a:pPr lvl="1"/>
            <a:r>
              <a:rPr lang="da-DK" sz="1800" dirty="0" smtClean="0"/>
              <a:t>Joy, </a:t>
            </a:r>
            <a:r>
              <a:rPr lang="da-DK" sz="1800" dirty="0" err="1" smtClean="0"/>
              <a:t>fear</a:t>
            </a:r>
            <a:r>
              <a:rPr lang="da-DK" sz="1800" dirty="0" smtClean="0"/>
              <a:t>, </a:t>
            </a:r>
            <a:r>
              <a:rPr lang="da-DK" sz="1800" dirty="0" err="1" smtClean="0"/>
              <a:t>sadness</a:t>
            </a:r>
            <a:r>
              <a:rPr lang="da-DK" sz="1800" dirty="0" smtClean="0"/>
              <a:t>, </a:t>
            </a:r>
            <a:r>
              <a:rPr lang="da-DK" sz="1800" dirty="0" err="1" smtClean="0"/>
              <a:t>surprise</a:t>
            </a:r>
            <a:r>
              <a:rPr lang="da-DK" sz="1800" dirty="0" smtClean="0"/>
              <a:t>, anger, </a:t>
            </a:r>
            <a:r>
              <a:rPr lang="da-DK" sz="1800" dirty="0" err="1" smtClean="0"/>
              <a:t>disgust</a:t>
            </a:r>
            <a:endParaRPr lang="da-DK" sz="1800" dirty="0" smtClean="0"/>
          </a:p>
          <a:p>
            <a:pPr>
              <a:buFontTx/>
              <a:buChar char="•"/>
            </a:pPr>
            <a:endParaRPr lang="da-DK" dirty="0" smtClean="0"/>
          </a:p>
          <a:p>
            <a:pPr>
              <a:buFontTx/>
              <a:buChar char="•"/>
            </a:pPr>
            <a:r>
              <a:rPr lang="da-DK" dirty="0" err="1" smtClean="0"/>
              <a:t>Complex</a:t>
            </a:r>
            <a:r>
              <a:rPr lang="da-DK" dirty="0" smtClean="0"/>
              <a:t>/</a:t>
            </a:r>
            <a:r>
              <a:rPr lang="da-DK" dirty="0" err="1" smtClean="0"/>
              <a:t>secondary</a:t>
            </a:r>
            <a:r>
              <a:rPr lang="da-DK" dirty="0" smtClean="0"/>
              <a:t> emotions</a:t>
            </a:r>
          </a:p>
          <a:p>
            <a:pPr lvl="1"/>
            <a:r>
              <a:rPr lang="da-DK" sz="1800" dirty="0" smtClean="0"/>
              <a:t>Shame, </a:t>
            </a:r>
            <a:r>
              <a:rPr lang="da-DK" sz="1800" dirty="0" err="1" smtClean="0"/>
              <a:t>guilt</a:t>
            </a:r>
            <a:r>
              <a:rPr lang="da-DK" sz="1800" dirty="0" smtClean="0"/>
              <a:t>, </a:t>
            </a:r>
            <a:r>
              <a:rPr lang="da-DK" sz="1800" dirty="0" err="1" smtClean="0"/>
              <a:t>pride</a:t>
            </a:r>
            <a:r>
              <a:rPr lang="da-DK" sz="1800" dirty="0" smtClean="0"/>
              <a:t>, </a:t>
            </a:r>
            <a:r>
              <a:rPr lang="da-DK" sz="1800" dirty="0" err="1" smtClean="0"/>
              <a:t>jealousy</a:t>
            </a:r>
            <a:r>
              <a:rPr lang="da-DK" sz="1800" dirty="0" smtClean="0"/>
              <a:t>, </a:t>
            </a:r>
            <a:r>
              <a:rPr lang="da-DK" sz="1800" dirty="0" err="1" smtClean="0"/>
              <a:t>remorse</a:t>
            </a:r>
            <a:r>
              <a:rPr lang="da-DK" sz="1800" dirty="0" smtClean="0"/>
              <a:t>, </a:t>
            </a:r>
            <a:r>
              <a:rPr lang="da-DK" sz="1800" dirty="0" err="1" smtClean="0"/>
              <a:t>gratitude</a:t>
            </a:r>
            <a:endParaRPr lang="da-DK" sz="1800" dirty="0" smtClean="0"/>
          </a:p>
          <a:p>
            <a:pPr>
              <a:buFontTx/>
              <a:buChar char="•"/>
            </a:pPr>
            <a:endParaRPr lang="da-DK" dirty="0" smtClean="0"/>
          </a:p>
          <a:p>
            <a:pPr>
              <a:buFontTx/>
              <a:buChar char="•"/>
            </a:pPr>
            <a:r>
              <a:rPr lang="da-DK" dirty="0" smtClean="0"/>
              <a:t>Non-</a:t>
            </a:r>
            <a:r>
              <a:rPr lang="da-DK" dirty="0" err="1" smtClean="0"/>
              <a:t>self-conscious</a:t>
            </a:r>
            <a:r>
              <a:rPr lang="da-DK" dirty="0" smtClean="0"/>
              <a:t> vs. </a:t>
            </a:r>
            <a:r>
              <a:rPr lang="da-DK" dirty="0" err="1" smtClean="0"/>
              <a:t>self-conscious</a:t>
            </a:r>
            <a:r>
              <a:rPr lang="da-DK" dirty="0" smtClean="0"/>
              <a:t> emotions</a:t>
            </a:r>
          </a:p>
          <a:p>
            <a:pPr>
              <a:buFontTx/>
              <a:buChar char="•"/>
            </a:pPr>
            <a:endParaRPr lang="da-DK" dirty="0" smtClean="0"/>
          </a:p>
          <a:p>
            <a:pPr>
              <a:buFontTx/>
              <a:buChar char="•"/>
            </a:pPr>
            <a:r>
              <a:rPr lang="da-DK" dirty="0" smtClean="0"/>
              <a:t>Self-conscious emotions </a:t>
            </a:r>
            <a:r>
              <a:rPr lang="da-DK" dirty="0" err="1" smtClean="0"/>
              <a:t>presuppose</a:t>
            </a:r>
            <a:r>
              <a:rPr lang="da-DK" dirty="0" smtClean="0"/>
              <a:t> a </a:t>
            </a:r>
            <a:r>
              <a:rPr lang="da-DK" dirty="0" err="1" smtClean="0"/>
              <a:t>concept</a:t>
            </a:r>
            <a:r>
              <a:rPr lang="da-DK" dirty="0" smtClean="0"/>
              <a:t> of </a:t>
            </a:r>
            <a:r>
              <a:rPr lang="da-DK" dirty="0" err="1" smtClean="0"/>
              <a:t>self</a:t>
            </a:r>
            <a:endParaRPr lang="da-DK" dirty="0" smtClean="0"/>
          </a:p>
          <a:p>
            <a:pPr>
              <a:buFontTx/>
              <a:buChar char="•"/>
            </a:pPr>
            <a:endParaRPr lang="da-DK" dirty="0"/>
          </a:p>
          <a:p>
            <a:pPr>
              <a:buFontTx/>
              <a:buChar char="•"/>
            </a:pPr>
            <a:r>
              <a:rPr lang="da-DK" dirty="0" err="1" smtClean="0"/>
              <a:t>Embarrassment</a:t>
            </a:r>
            <a:r>
              <a:rPr lang="da-DK" dirty="0" smtClean="0"/>
              <a:t> </a:t>
            </a:r>
            <a:r>
              <a:rPr lang="da-DK" dirty="0" err="1" smtClean="0"/>
              <a:t>emerges</a:t>
            </a:r>
            <a:r>
              <a:rPr lang="da-DK" dirty="0" smtClean="0"/>
              <a:t> </a:t>
            </a:r>
            <a:r>
              <a:rPr lang="da-DK" dirty="0" err="1" smtClean="0"/>
              <a:t>around</a:t>
            </a:r>
            <a:r>
              <a:rPr lang="da-DK" dirty="0" smtClean="0"/>
              <a:t> 18 </a:t>
            </a:r>
            <a:r>
              <a:rPr lang="da-DK" dirty="0" err="1" smtClean="0"/>
              <a:t>months</a:t>
            </a:r>
            <a:r>
              <a:rPr lang="da-DK" dirty="0" smtClean="0"/>
              <a:t>, </a:t>
            </a:r>
            <a:r>
              <a:rPr lang="da-DK" dirty="0" err="1" smtClean="0"/>
              <a:t>shame</a:t>
            </a:r>
            <a:r>
              <a:rPr lang="da-DK" dirty="0" smtClean="0"/>
              <a:t> </a:t>
            </a:r>
            <a:r>
              <a:rPr lang="da-DK" dirty="0" err="1" smtClean="0"/>
              <a:t>around</a:t>
            </a:r>
            <a:r>
              <a:rPr lang="da-DK" dirty="0" smtClean="0"/>
              <a:t> 36 </a:t>
            </a:r>
            <a:r>
              <a:rPr lang="da-DK" dirty="0" err="1" smtClean="0"/>
              <a:t>months</a:t>
            </a:r>
            <a:endParaRPr lang="da-DK"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da-DK" smtClean="0"/>
              <a:t>Lewis</a:t>
            </a:r>
          </a:p>
        </p:txBody>
      </p:sp>
      <p:sp>
        <p:nvSpPr>
          <p:cNvPr id="7171" name="Content Placeholder 2"/>
          <p:cNvSpPr>
            <a:spLocks noGrp="1"/>
          </p:cNvSpPr>
          <p:nvPr>
            <p:ph idx="1"/>
          </p:nvPr>
        </p:nvSpPr>
        <p:spPr/>
        <p:txBody>
          <a:bodyPr/>
          <a:lstStyle/>
          <a:p>
            <a:pPr>
              <a:buFontTx/>
              <a:buChar char="•"/>
            </a:pPr>
            <a:r>
              <a:rPr lang="da-DK" dirty="0" smtClean="0"/>
              <a:t>Shame is an intense negative emotion </a:t>
            </a:r>
            <a:r>
              <a:rPr lang="da-DK" dirty="0" err="1" smtClean="0"/>
              <a:t>that</a:t>
            </a:r>
            <a:r>
              <a:rPr lang="da-DK" dirty="0" smtClean="0"/>
              <a:t> is </a:t>
            </a:r>
            <a:r>
              <a:rPr lang="da-DK" dirty="0" err="1" smtClean="0"/>
              <a:t>elicited</a:t>
            </a:r>
            <a:r>
              <a:rPr lang="da-DK" dirty="0" smtClean="0"/>
              <a:t> </a:t>
            </a:r>
            <a:r>
              <a:rPr lang="da-DK" dirty="0" err="1" smtClean="0"/>
              <a:t>when</a:t>
            </a:r>
            <a:r>
              <a:rPr lang="da-DK" dirty="0" smtClean="0"/>
              <a:t> </a:t>
            </a:r>
            <a:r>
              <a:rPr lang="da-DK" dirty="0" err="1" smtClean="0"/>
              <a:t>one</a:t>
            </a:r>
            <a:r>
              <a:rPr lang="da-DK" dirty="0" smtClean="0"/>
              <a:t> </a:t>
            </a:r>
            <a:r>
              <a:rPr lang="da-DK" dirty="0" err="1" smtClean="0"/>
              <a:t>experiences</a:t>
            </a:r>
            <a:r>
              <a:rPr lang="da-DK" dirty="0" smtClean="0"/>
              <a:t> </a:t>
            </a:r>
            <a:r>
              <a:rPr lang="da-DK" dirty="0" err="1" smtClean="0"/>
              <a:t>failure</a:t>
            </a:r>
            <a:r>
              <a:rPr lang="da-DK" dirty="0" smtClean="0"/>
              <a:t> relative to a standard, </a:t>
            </a:r>
            <a:r>
              <a:rPr lang="da-DK" dirty="0" err="1" smtClean="0"/>
              <a:t>feels</a:t>
            </a:r>
            <a:r>
              <a:rPr lang="da-DK" dirty="0" smtClean="0"/>
              <a:t> </a:t>
            </a:r>
            <a:r>
              <a:rPr lang="da-DK" dirty="0" err="1" smtClean="0"/>
              <a:t>responsible</a:t>
            </a:r>
            <a:r>
              <a:rPr lang="da-DK" dirty="0" smtClean="0"/>
              <a:t> for the </a:t>
            </a:r>
            <a:r>
              <a:rPr lang="da-DK" dirty="0" err="1" smtClean="0"/>
              <a:t>failure</a:t>
            </a:r>
            <a:r>
              <a:rPr lang="da-DK" dirty="0" smtClean="0"/>
              <a:t>, and </a:t>
            </a:r>
            <a:r>
              <a:rPr lang="da-DK" dirty="0" err="1" smtClean="0"/>
              <a:t>believes</a:t>
            </a:r>
            <a:r>
              <a:rPr lang="da-DK" dirty="0" smtClean="0"/>
              <a:t> </a:t>
            </a:r>
            <a:r>
              <a:rPr lang="da-DK" dirty="0" err="1" smtClean="0"/>
              <a:t>that</a:t>
            </a:r>
            <a:r>
              <a:rPr lang="da-DK" dirty="0" smtClean="0"/>
              <a:t> the </a:t>
            </a:r>
            <a:r>
              <a:rPr lang="da-DK" dirty="0" err="1" smtClean="0"/>
              <a:t>failure</a:t>
            </a:r>
            <a:r>
              <a:rPr lang="da-DK" dirty="0" smtClean="0"/>
              <a:t> </a:t>
            </a:r>
            <a:r>
              <a:rPr lang="da-DK" dirty="0" err="1" smtClean="0"/>
              <a:t>reflecs</a:t>
            </a:r>
            <a:r>
              <a:rPr lang="da-DK" dirty="0" smtClean="0"/>
              <a:t> a </a:t>
            </a:r>
            <a:r>
              <a:rPr lang="da-DK" dirty="0" err="1" smtClean="0"/>
              <a:t>damaged</a:t>
            </a:r>
            <a:r>
              <a:rPr lang="da-DK" dirty="0" smtClean="0"/>
              <a:t> </a:t>
            </a:r>
            <a:r>
              <a:rPr lang="da-DK" dirty="0" err="1" smtClean="0"/>
              <a:t>self</a:t>
            </a:r>
            <a:endParaRPr lang="da-DK" dirty="0" smtClean="0"/>
          </a:p>
          <a:p>
            <a:pPr>
              <a:buFontTx/>
              <a:buChar char="•"/>
            </a:pPr>
            <a:endParaRPr lang="da-DK" dirty="0" smtClean="0"/>
          </a:p>
          <a:p>
            <a:pPr>
              <a:buFontTx/>
              <a:buChar char="•"/>
            </a:pPr>
            <a:r>
              <a:rPr lang="da-DK" dirty="0" smtClean="0"/>
              <a:t>The publicity of the </a:t>
            </a:r>
            <a:r>
              <a:rPr lang="da-DK" dirty="0" err="1" smtClean="0"/>
              <a:t>failure</a:t>
            </a:r>
            <a:r>
              <a:rPr lang="da-DK" dirty="0" smtClean="0"/>
              <a:t> is irrelevant</a:t>
            </a:r>
          </a:p>
          <a:p>
            <a:endParaRPr lang="da-DK" dirty="0" smtClean="0"/>
          </a:p>
        </p:txBody>
      </p:sp>
      <p:sp>
        <p:nvSpPr>
          <p:cNvPr id="4" name="Footer Placeholder 3"/>
          <p:cNvSpPr>
            <a:spLocks noGrp="1"/>
          </p:cNvSpPr>
          <p:nvPr>
            <p:ph type="ftr" sz="quarter" idx="10"/>
          </p:nvPr>
        </p:nvSpPr>
        <p:spPr/>
        <p:txBody>
          <a:bodyPr/>
          <a:lstStyle/>
          <a:p>
            <a:pPr>
              <a:defRPr/>
            </a:pPr>
            <a:r>
              <a:rPr lang="da-DK" smtClean="0"/>
              <a:t>Center for Subjectivity Research</a:t>
            </a:r>
            <a:endParaRPr lang="da-DK"/>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da-DK" sz="2400" smtClean="0"/>
              <a:t>Harré</a:t>
            </a:r>
          </a:p>
        </p:txBody>
      </p:sp>
      <p:sp>
        <p:nvSpPr>
          <p:cNvPr id="8195" name="Text Placeholder 2"/>
          <p:cNvSpPr>
            <a:spLocks noGrp="1"/>
          </p:cNvSpPr>
          <p:nvPr>
            <p:ph type="body" idx="1"/>
          </p:nvPr>
        </p:nvSpPr>
        <p:spPr/>
        <p:txBody>
          <a:bodyPr/>
          <a:lstStyle/>
          <a:p>
            <a:pPr>
              <a:buFontTx/>
              <a:buChar char="•"/>
            </a:pPr>
            <a:r>
              <a:rPr lang="da-DK" sz="2000" dirty="0" smtClean="0"/>
              <a:t>Shame vs. </a:t>
            </a:r>
            <a:r>
              <a:rPr lang="da-DK" sz="2000" dirty="0" err="1" smtClean="0"/>
              <a:t>embarrassment</a:t>
            </a:r>
            <a:endParaRPr lang="da-DK" sz="2000" dirty="0" smtClean="0"/>
          </a:p>
          <a:p>
            <a:pPr lvl="1"/>
            <a:r>
              <a:rPr lang="da-DK" sz="2000" dirty="0" smtClean="0"/>
              <a:t>Shame – Moral </a:t>
            </a:r>
            <a:r>
              <a:rPr lang="da-DK" sz="2000" dirty="0" err="1" smtClean="0"/>
              <a:t>infraction</a:t>
            </a:r>
            <a:endParaRPr lang="da-DK" sz="2000" dirty="0" smtClean="0"/>
          </a:p>
          <a:p>
            <a:pPr lvl="1"/>
            <a:r>
              <a:rPr lang="da-DK" sz="2000" dirty="0" err="1" smtClean="0"/>
              <a:t>Embarrassment</a:t>
            </a:r>
            <a:r>
              <a:rPr lang="da-DK" sz="2000" dirty="0" smtClean="0"/>
              <a:t> – </a:t>
            </a:r>
            <a:r>
              <a:rPr lang="da-DK" sz="2000" dirty="0" err="1" smtClean="0"/>
              <a:t>Breach</a:t>
            </a:r>
            <a:r>
              <a:rPr lang="da-DK" sz="2000" dirty="0" smtClean="0"/>
              <a:t> of </a:t>
            </a:r>
            <a:r>
              <a:rPr lang="da-DK" sz="2000" dirty="0" err="1" smtClean="0"/>
              <a:t>convention</a:t>
            </a:r>
            <a:endParaRPr lang="da-DK" sz="2000" dirty="0" smtClean="0"/>
          </a:p>
          <a:p>
            <a:pPr>
              <a:buFontTx/>
              <a:buChar char="•"/>
            </a:pPr>
            <a:endParaRPr lang="da-DK" sz="2000" dirty="0" smtClean="0"/>
          </a:p>
          <a:p>
            <a:pPr>
              <a:buFontTx/>
              <a:buChar char="•"/>
            </a:pPr>
            <a:r>
              <a:rPr lang="da-DK" sz="2000" dirty="0" smtClean="0"/>
              <a:t>The </a:t>
            </a:r>
            <a:r>
              <a:rPr lang="da-DK" sz="2000" dirty="0" err="1" smtClean="0"/>
              <a:t>significance</a:t>
            </a:r>
            <a:r>
              <a:rPr lang="da-DK" sz="2000" dirty="0" smtClean="0"/>
              <a:t> of an </a:t>
            </a:r>
            <a:r>
              <a:rPr lang="da-DK" sz="2000" dirty="0" err="1" smtClean="0"/>
              <a:t>actual</a:t>
            </a:r>
            <a:r>
              <a:rPr lang="da-DK" sz="2000" dirty="0" smtClean="0"/>
              <a:t> </a:t>
            </a:r>
            <a:r>
              <a:rPr lang="da-DK" sz="2000" dirty="0" err="1" smtClean="0"/>
              <a:t>audience</a:t>
            </a:r>
            <a:endParaRPr lang="da-DK" sz="2000" dirty="0" smtClean="0"/>
          </a:p>
          <a:p>
            <a:pPr lvl="1"/>
            <a:endParaRPr lang="da-DK" sz="2000" dirty="0" smtClean="0"/>
          </a:p>
          <a:p>
            <a:pPr>
              <a:buFontTx/>
              <a:buChar char="•"/>
            </a:pPr>
            <a:endParaRPr lang="da-DK" sz="2000" dirty="0" smtClean="0"/>
          </a:p>
        </p:txBody>
      </p:sp>
      <p:sp>
        <p:nvSpPr>
          <p:cNvPr id="4" name="Footer Placeholder 3"/>
          <p:cNvSpPr>
            <a:spLocks noGrp="1"/>
          </p:cNvSpPr>
          <p:nvPr>
            <p:ph type="ftr" sz="quarter" idx="11"/>
          </p:nvPr>
        </p:nvSpPr>
        <p:spPr/>
        <p:txBody>
          <a:bodyPr/>
          <a:lstStyle/>
          <a:p>
            <a:pPr>
              <a:defRPr/>
            </a:pPr>
            <a:endParaRPr lang="da-DK"/>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da-DK" sz="2400" smtClean="0"/>
              <a:t>Problems</a:t>
            </a:r>
          </a:p>
        </p:txBody>
      </p:sp>
      <p:sp>
        <p:nvSpPr>
          <p:cNvPr id="9219" name="Text Placeholder 2"/>
          <p:cNvSpPr>
            <a:spLocks noGrp="1"/>
          </p:cNvSpPr>
          <p:nvPr>
            <p:ph type="body" idx="1"/>
          </p:nvPr>
        </p:nvSpPr>
        <p:spPr/>
        <p:txBody>
          <a:bodyPr/>
          <a:lstStyle/>
          <a:p>
            <a:pPr>
              <a:buFontTx/>
              <a:buChar char="•"/>
            </a:pPr>
            <a:r>
              <a:rPr lang="da-DK" sz="2000" dirty="0" err="1" smtClean="0"/>
              <a:t>Questionable</a:t>
            </a:r>
            <a:r>
              <a:rPr lang="da-DK" sz="2000" dirty="0" smtClean="0"/>
              <a:t> </a:t>
            </a:r>
            <a:r>
              <a:rPr lang="da-DK" sz="2000" dirty="0" err="1" smtClean="0"/>
              <a:t>distinction</a:t>
            </a:r>
            <a:endParaRPr lang="da-DK" sz="2000" dirty="0" smtClean="0"/>
          </a:p>
          <a:p>
            <a:pPr>
              <a:buFontTx/>
              <a:buChar char="•"/>
            </a:pPr>
            <a:endParaRPr lang="da-DK" sz="2000" dirty="0" smtClean="0"/>
          </a:p>
          <a:p>
            <a:pPr>
              <a:buFontTx/>
              <a:buChar char="•"/>
            </a:pPr>
            <a:r>
              <a:rPr lang="da-DK" sz="2000" dirty="0" err="1" smtClean="0"/>
              <a:t>We</a:t>
            </a:r>
            <a:r>
              <a:rPr lang="da-DK" sz="2000" dirty="0" smtClean="0"/>
              <a:t> </a:t>
            </a:r>
            <a:r>
              <a:rPr lang="da-DK" sz="2000" dirty="0" err="1" smtClean="0"/>
              <a:t>can</a:t>
            </a:r>
            <a:r>
              <a:rPr lang="da-DK" sz="2000" dirty="0" smtClean="0"/>
              <a:t> </a:t>
            </a:r>
            <a:r>
              <a:rPr lang="da-DK" sz="2000" dirty="0" err="1" smtClean="0"/>
              <a:t>be</a:t>
            </a:r>
            <a:r>
              <a:rPr lang="da-DK" sz="2000" dirty="0" smtClean="0"/>
              <a:t> </a:t>
            </a:r>
            <a:r>
              <a:rPr lang="da-DK" sz="2000" dirty="0" err="1" smtClean="0"/>
              <a:t>ashamed</a:t>
            </a:r>
            <a:r>
              <a:rPr lang="da-DK" sz="2000" dirty="0" smtClean="0"/>
              <a:t> of </a:t>
            </a:r>
            <a:r>
              <a:rPr lang="da-DK" sz="2000" dirty="0" err="1" smtClean="0"/>
              <a:t>things</a:t>
            </a:r>
            <a:r>
              <a:rPr lang="da-DK" sz="2000" dirty="0" smtClean="0"/>
              <a:t> </a:t>
            </a:r>
            <a:r>
              <a:rPr lang="da-DK" sz="2000" dirty="0" err="1" smtClean="0"/>
              <a:t>that</a:t>
            </a:r>
            <a:r>
              <a:rPr lang="da-DK" sz="2000" dirty="0" smtClean="0"/>
              <a:t> have </a:t>
            </a:r>
            <a:r>
              <a:rPr lang="da-DK" sz="2000" dirty="0" err="1" smtClean="0"/>
              <a:t>nothing</a:t>
            </a:r>
            <a:r>
              <a:rPr lang="da-DK" sz="2000" dirty="0" smtClean="0"/>
              <a:t> to do with </a:t>
            </a:r>
            <a:r>
              <a:rPr lang="da-DK" sz="2000" dirty="0" err="1" smtClean="0"/>
              <a:t>morality</a:t>
            </a:r>
            <a:endParaRPr lang="da-DK" sz="2000" dirty="0" smtClean="0"/>
          </a:p>
          <a:p>
            <a:pPr>
              <a:buFontTx/>
              <a:buChar char="•"/>
            </a:pPr>
            <a:endParaRPr lang="da-DK" sz="2000" dirty="0" smtClean="0"/>
          </a:p>
          <a:p>
            <a:pPr>
              <a:buFontTx/>
              <a:buChar char="•"/>
            </a:pPr>
            <a:r>
              <a:rPr lang="da-DK" sz="2000" dirty="0" smtClean="0"/>
              <a:t>Shame </a:t>
            </a:r>
            <a:r>
              <a:rPr lang="da-DK" sz="2000" dirty="0" err="1" smtClean="0"/>
              <a:t>doesn’t</a:t>
            </a:r>
            <a:r>
              <a:rPr lang="da-DK" sz="2000" dirty="0" smtClean="0"/>
              <a:t> have to </a:t>
            </a:r>
            <a:r>
              <a:rPr lang="da-DK" sz="2000" dirty="0" err="1" smtClean="0"/>
              <a:t>be</a:t>
            </a:r>
            <a:r>
              <a:rPr lang="da-DK" sz="2000" dirty="0" smtClean="0"/>
              <a:t> </a:t>
            </a:r>
            <a:r>
              <a:rPr lang="da-DK" sz="2000" dirty="0" err="1" smtClean="0"/>
              <a:t>brought</a:t>
            </a:r>
            <a:r>
              <a:rPr lang="da-DK" sz="2000" dirty="0" smtClean="0"/>
              <a:t> </a:t>
            </a:r>
            <a:r>
              <a:rPr lang="da-DK" sz="2000" dirty="0" err="1" smtClean="0"/>
              <a:t>about</a:t>
            </a:r>
            <a:r>
              <a:rPr lang="da-DK" sz="2000" dirty="0" smtClean="0"/>
              <a:t> by </a:t>
            </a:r>
            <a:r>
              <a:rPr lang="da-DK" sz="2000" dirty="0" err="1" smtClean="0"/>
              <a:t>something</a:t>
            </a:r>
            <a:r>
              <a:rPr lang="da-DK" sz="2000" dirty="0" smtClean="0"/>
              <a:t> </a:t>
            </a:r>
            <a:r>
              <a:rPr lang="da-DK" sz="2000" dirty="0" err="1" smtClean="0"/>
              <a:t>one</a:t>
            </a:r>
            <a:r>
              <a:rPr lang="da-DK" sz="2000" dirty="0" smtClean="0"/>
              <a:t> </a:t>
            </a:r>
            <a:r>
              <a:rPr lang="da-DK" sz="2000" dirty="0" err="1" smtClean="0"/>
              <a:t>willfully</a:t>
            </a:r>
            <a:r>
              <a:rPr lang="da-DK" sz="2000" dirty="0" smtClean="0"/>
              <a:t> </a:t>
            </a:r>
            <a:r>
              <a:rPr lang="da-DK" sz="2000" dirty="0" err="1" smtClean="0"/>
              <a:t>does</a:t>
            </a:r>
            <a:endParaRPr lang="da-DK" sz="2000" dirty="0" smtClean="0"/>
          </a:p>
          <a:p>
            <a:pPr>
              <a:buFontTx/>
              <a:buChar char="•"/>
            </a:pPr>
            <a:endParaRPr lang="da-DK" sz="2000" dirty="0" smtClean="0"/>
          </a:p>
          <a:p>
            <a:pPr>
              <a:buFontTx/>
              <a:buChar char="•"/>
            </a:pPr>
            <a:r>
              <a:rPr lang="da-DK" sz="2000" dirty="0" err="1" smtClean="0"/>
              <a:t>Decrease</a:t>
            </a:r>
            <a:r>
              <a:rPr lang="da-DK" sz="2000" dirty="0" smtClean="0"/>
              <a:t> of </a:t>
            </a:r>
            <a:r>
              <a:rPr lang="da-DK" sz="2000" dirty="0" err="1" smtClean="0"/>
              <a:t>self-esteem</a:t>
            </a:r>
            <a:r>
              <a:rPr lang="da-DK" sz="2000" dirty="0" smtClean="0"/>
              <a:t> is central</a:t>
            </a:r>
          </a:p>
          <a:p>
            <a:endParaRPr lang="da-DK" dirty="0" smtClean="0"/>
          </a:p>
        </p:txBody>
      </p:sp>
      <p:sp>
        <p:nvSpPr>
          <p:cNvPr id="4" name="Footer Placeholder 3"/>
          <p:cNvSpPr>
            <a:spLocks noGrp="1"/>
          </p:cNvSpPr>
          <p:nvPr>
            <p:ph type="ftr" sz="quarter" idx="11"/>
          </p:nvPr>
        </p:nvSpPr>
        <p:spPr/>
        <p:txBody>
          <a:bodyPr/>
          <a:lstStyle/>
          <a:p>
            <a:pPr>
              <a:defRPr/>
            </a:pPr>
            <a:endParaRPr lang="da-DK"/>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da-DK" smtClean="0"/>
              <a:t>Lewis on exposure</a:t>
            </a:r>
          </a:p>
        </p:txBody>
      </p:sp>
      <p:sp>
        <p:nvSpPr>
          <p:cNvPr id="10243" name="Content Placeholder 2"/>
          <p:cNvSpPr>
            <a:spLocks noGrp="1"/>
          </p:cNvSpPr>
          <p:nvPr>
            <p:ph idx="1"/>
          </p:nvPr>
        </p:nvSpPr>
        <p:spPr/>
        <p:txBody>
          <a:bodyPr/>
          <a:lstStyle/>
          <a:p>
            <a:r>
              <a:rPr lang="en-GB" dirty="0" smtClean="0"/>
              <a:t>	“The subtitle of this book is </a:t>
            </a:r>
            <a:r>
              <a:rPr lang="en-GB" i="1" dirty="0" smtClean="0"/>
              <a:t>The Exposed Self</a:t>
            </a:r>
            <a:r>
              <a:rPr lang="en-GB" dirty="0" smtClean="0"/>
              <a:t>. What is an exposed self and to whom is it exposed? The self is exposed to itself, that is, we are capable of viewing ourselves. A self capable of self-reflection is unique to humans.”</a:t>
            </a:r>
            <a:endParaRPr lang="da-DK"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da-DK" smtClean="0"/>
              <a:t>Darwin on blushing</a:t>
            </a:r>
          </a:p>
        </p:txBody>
      </p:sp>
      <p:sp>
        <p:nvSpPr>
          <p:cNvPr id="11267" name="Content Placeholder 2"/>
          <p:cNvSpPr>
            <a:spLocks noGrp="1"/>
          </p:cNvSpPr>
          <p:nvPr>
            <p:ph idx="1"/>
          </p:nvPr>
        </p:nvSpPr>
        <p:spPr/>
        <p:txBody>
          <a:bodyPr/>
          <a:lstStyle/>
          <a:p>
            <a:r>
              <a:rPr lang="da-DK" dirty="0" smtClean="0"/>
              <a:t>	”..it is not the simple act of </a:t>
            </a:r>
            <a:r>
              <a:rPr lang="da-DK" dirty="0" err="1" smtClean="0"/>
              <a:t>reflecting</a:t>
            </a:r>
            <a:r>
              <a:rPr lang="da-DK" dirty="0" smtClean="0"/>
              <a:t> on </a:t>
            </a:r>
            <a:r>
              <a:rPr lang="da-DK" dirty="0" err="1" smtClean="0"/>
              <a:t>our</a:t>
            </a:r>
            <a:r>
              <a:rPr lang="da-DK" dirty="0" smtClean="0"/>
              <a:t> </a:t>
            </a:r>
            <a:r>
              <a:rPr lang="da-DK" dirty="0" err="1" smtClean="0"/>
              <a:t>own</a:t>
            </a:r>
            <a:r>
              <a:rPr lang="da-DK" dirty="0" smtClean="0"/>
              <a:t> </a:t>
            </a:r>
            <a:r>
              <a:rPr lang="da-DK" dirty="0" err="1" smtClean="0"/>
              <a:t>appearance</a:t>
            </a:r>
            <a:r>
              <a:rPr lang="da-DK" dirty="0" smtClean="0"/>
              <a:t>, but the </a:t>
            </a:r>
            <a:r>
              <a:rPr lang="da-DK" dirty="0" err="1" smtClean="0"/>
              <a:t>thinking</a:t>
            </a:r>
            <a:r>
              <a:rPr lang="da-DK" dirty="0" smtClean="0"/>
              <a:t> of </a:t>
            </a:r>
            <a:r>
              <a:rPr lang="da-DK" dirty="0" err="1" smtClean="0"/>
              <a:t>what</a:t>
            </a:r>
            <a:r>
              <a:rPr lang="da-DK" dirty="0" smtClean="0"/>
              <a:t> </a:t>
            </a:r>
            <a:r>
              <a:rPr lang="da-DK" dirty="0" err="1" smtClean="0"/>
              <a:t>others</a:t>
            </a:r>
            <a:r>
              <a:rPr lang="da-DK" dirty="0" smtClean="0"/>
              <a:t> </a:t>
            </a:r>
            <a:r>
              <a:rPr lang="da-DK" dirty="0" err="1" smtClean="0"/>
              <a:t>think</a:t>
            </a:r>
            <a:r>
              <a:rPr lang="da-DK" dirty="0" smtClean="0"/>
              <a:t> of </a:t>
            </a:r>
            <a:r>
              <a:rPr lang="da-DK" dirty="0" err="1" smtClean="0"/>
              <a:t>us</a:t>
            </a:r>
            <a:r>
              <a:rPr lang="da-DK" dirty="0" smtClean="0"/>
              <a:t>, </a:t>
            </a:r>
            <a:r>
              <a:rPr lang="da-DK" dirty="0" err="1" smtClean="0"/>
              <a:t>which</a:t>
            </a:r>
            <a:r>
              <a:rPr lang="da-DK" dirty="0" smtClean="0"/>
              <a:t> </a:t>
            </a:r>
            <a:r>
              <a:rPr lang="da-DK" dirty="0" err="1" smtClean="0"/>
              <a:t>excites</a:t>
            </a:r>
            <a:r>
              <a:rPr lang="da-DK" dirty="0" smtClean="0"/>
              <a:t> the </a:t>
            </a:r>
            <a:r>
              <a:rPr lang="da-DK" dirty="0" err="1" smtClean="0"/>
              <a:t>blush</a:t>
            </a:r>
            <a:r>
              <a:rPr lang="da-DK" dirty="0" smtClean="0"/>
              <a:t>.”</a:t>
            </a:r>
          </a:p>
        </p:txBody>
      </p:sp>
      <p:sp>
        <p:nvSpPr>
          <p:cNvPr id="14340" name="Footer Placeholder 3"/>
          <p:cNvSpPr>
            <a:spLocks noGrp="1"/>
          </p:cNvSpPr>
          <p:nvPr>
            <p:ph type="ftr" sz="quarter" idx="10"/>
          </p:nvPr>
        </p:nvSpPr>
        <p:spPr/>
        <p:txBody>
          <a:bodyPr/>
          <a:lstStyle/>
          <a:p>
            <a:pPr>
              <a:defRPr/>
            </a:pPr>
            <a:r>
              <a:rPr lang="da-DK" smtClean="0"/>
              <a:t>Center for Subjectivity Research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The </a:t>
            </a:r>
            <a:r>
              <a:rPr lang="da-DK" dirty="0" err="1" smtClean="0"/>
              <a:t>role</a:t>
            </a:r>
            <a:r>
              <a:rPr lang="da-DK" dirty="0" smtClean="0"/>
              <a:t> of </a:t>
            </a:r>
            <a:r>
              <a:rPr lang="da-DK" dirty="0" err="1" smtClean="0"/>
              <a:t>others</a:t>
            </a:r>
            <a:endParaRPr lang="da-DK" dirty="0"/>
          </a:p>
        </p:txBody>
      </p:sp>
      <p:sp>
        <p:nvSpPr>
          <p:cNvPr id="3" name="Content Placeholder 2"/>
          <p:cNvSpPr>
            <a:spLocks noGrp="1"/>
          </p:cNvSpPr>
          <p:nvPr>
            <p:ph idx="1"/>
          </p:nvPr>
        </p:nvSpPr>
        <p:spPr/>
        <p:txBody>
          <a:bodyPr/>
          <a:lstStyle/>
          <a:p>
            <a:pPr>
              <a:buFont typeface="Arial" panose="020B0604020202020204" pitchFamily="34" charset="0"/>
              <a:buChar char="•"/>
            </a:pPr>
            <a:r>
              <a:rPr lang="da-DK" dirty="0" smtClean="0"/>
              <a:t>Lewis’ </a:t>
            </a:r>
            <a:r>
              <a:rPr lang="da-DK" dirty="0" err="1" smtClean="0"/>
              <a:t>underestimates</a:t>
            </a:r>
            <a:r>
              <a:rPr lang="da-DK" dirty="0" smtClean="0"/>
              <a:t> the </a:t>
            </a:r>
            <a:r>
              <a:rPr lang="da-DK" dirty="0" err="1" smtClean="0"/>
              <a:t>role</a:t>
            </a:r>
            <a:r>
              <a:rPr lang="da-DK" dirty="0" smtClean="0"/>
              <a:t> of the </a:t>
            </a:r>
            <a:r>
              <a:rPr lang="da-DK" dirty="0" err="1" smtClean="0"/>
              <a:t>others</a:t>
            </a:r>
            <a:endParaRPr lang="da-DK" dirty="0" smtClean="0"/>
          </a:p>
          <a:p>
            <a:pPr>
              <a:buFont typeface="Arial" panose="020B0604020202020204" pitchFamily="34" charset="0"/>
              <a:buChar char="•"/>
            </a:pPr>
            <a:endParaRPr lang="da-DK" dirty="0" smtClean="0"/>
          </a:p>
          <a:p>
            <a:pPr>
              <a:buFont typeface="Arial" panose="020B0604020202020204" pitchFamily="34" charset="0"/>
              <a:buChar char="•"/>
            </a:pPr>
            <a:r>
              <a:rPr lang="da-DK" dirty="0" err="1" smtClean="0"/>
              <a:t>Harré</a:t>
            </a:r>
            <a:r>
              <a:rPr lang="da-DK" dirty="0" smtClean="0"/>
              <a:t> </a:t>
            </a:r>
            <a:r>
              <a:rPr lang="da-DK" dirty="0" err="1" smtClean="0"/>
              <a:t>exaggerates</a:t>
            </a:r>
            <a:r>
              <a:rPr lang="da-DK" dirty="0" smtClean="0"/>
              <a:t> the </a:t>
            </a:r>
            <a:r>
              <a:rPr lang="da-DK" dirty="0" err="1" smtClean="0"/>
              <a:t>role</a:t>
            </a:r>
            <a:r>
              <a:rPr lang="da-DK" dirty="0" smtClean="0"/>
              <a:t> of the </a:t>
            </a:r>
            <a:r>
              <a:rPr lang="da-DK" dirty="0" err="1" smtClean="0"/>
              <a:t>others</a:t>
            </a:r>
            <a:endParaRPr lang="da-DK" dirty="0" smtClean="0"/>
          </a:p>
          <a:p>
            <a:pPr>
              <a:buFont typeface="Arial" panose="020B0604020202020204" pitchFamily="34" charset="0"/>
              <a:buChar char="•"/>
            </a:pPr>
            <a:endParaRPr lang="da-DK" dirty="0" smtClean="0"/>
          </a:p>
          <a:p>
            <a:pPr>
              <a:buFont typeface="Arial" panose="020B0604020202020204" pitchFamily="34" charset="0"/>
              <a:buChar char="•"/>
            </a:pPr>
            <a:r>
              <a:rPr lang="da-DK" dirty="0" err="1" smtClean="0"/>
              <a:t>Which</a:t>
            </a:r>
            <a:r>
              <a:rPr lang="da-DK" dirty="0" smtClean="0"/>
              <a:t> </a:t>
            </a:r>
            <a:r>
              <a:rPr lang="da-DK" dirty="0" err="1" smtClean="0"/>
              <a:t>way</a:t>
            </a:r>
            <a:r>
              <a:rPr lang="da-DK" dirty="0" smtClean="0"/>
              <a:t> to go?</a:t>
            </a:r>
          </a:p>
          <a:p>
            <a:pPr>
              <a:buFont typeface="Arial" panose="020B0604020202020204" pitchFamily="34" charset="0"/>
              <a:buChar char="•"/>
            </a:pPr>
            <a:endParaRPr lang="da-DK" dirty="0" smtClean="0"/>
          </a:p>
          <a:p>
            <a:pPr>
              <a:buFont typeface="Arial" panose="020B0604020202020204" pitchFamily="34" charset="0"/>
              <a:buChar char="•"/>
            </a:pPr>
            <a:r>
              <a:rPr lang="da-DK" dirty="0" err="1" smtClean="0"/>
              <a:t>Phenomenological</a:t>
            </a:r>
            <a:r>
              <a:rPr lang="da-DK" dirty="0"/>
              <a:t> </a:t>
            </a:r>
            <a:r>
              <a:rPr lang="da-DK" dirty="0" err="1" smtClean="0"/>
              <a:t>contributions</a:t>
            </a:r>
            <a:r>
              <a:rPr lang="da-DK" dirty="0" smtClean="0"/>
              <a:t>…</a:t>
            </a:r>
            <a:endParaRPr lang="da-DK" dirty="0"/>
          </a:p>
        </p:txBody>
      </p:sp>
      <p:sp>
        <p:nvSpPr>
          <p:cNvPr id="4" name="Footer Placeholder 3"/>
          <p:cNvSpPr>
            <a:spLocks noGrp="1"/>
          </p:cNvSpPr>
          <p:nvPr>
            <p:ph type="ftr" sz="quarter" idx="10"/>
          </p:nvPr>
        </p:nvSpPr>
        <p:spPr/>
        <p:txBody>
          <a:bodyPr/>
          <a:lstStyle/>
          <a:p>
            <a:pPr>
              <a:defRPr/>
            </a:pPr>
            <a:r>
              <a:rPr lang="da-DK" smtClean="0"/>
              <a:t>Center for Subjectivity Research</a:t>
            </a:r>
            <a:endParaRPr lang="da-DK"/>
          </a:p>
        </p:txBody>
      </p:sp>
    </p:spTree>
    <p:extLst>
      <p:ext uri="{BB962C8B-B14F-4D97-AF65-F5344CB8AC3E}">
        <p14:creationId xmlns:p14="http://schemas.microsoft.com/office/powerpoint/2010/main" val="30000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hum_uk">
  <a:themeElements>
    <a:clrScheme name="hum_uk 1">
      <a:dk1>
        <a:srgbClr val="6E6E6E"/>
      </a:dk1>
      <a:lt1>
        <a:srgbClr val="FFFFFF"/>
      </a:lt1>
      <a:dk2>
        <a:srgbClr val="365AA5"/>
      </a:dk2>
      <a:lt2>
        <a:srgbClr val="6E6E6E"/>
      </a:lt2>
      <a:accent1>
        <a:srgbClr val="365AA5"/>
      </a:accent1>
      <a:accent2>
        <a:srgbClr val="6885BA"/>
      </a:accent2>
      <a:accent3>
        <a:srgbClr val="FFFFFF"/>
      </a:accent3>
      <a:accent4>
        <a:srgbClr val="5D5D5D"/>
      </a:accent4>
      <a:accent5>
        <a:srgbClr val="AEB5CF"/>
      </a:accent5>
      <a:accent6>
        <a:srgbClr val="5E78A8"/>
      </a:accent6>
      <a:hlink>
        <a:srgbClr val="9AAFD1"/>
      </a:hlink>
      <a:folHlink>
        <a:srgbClr val="CDD6E8"/>
      </a:folHlink>
    </a:clrScheme>
    <a:fontScheme name="hum_u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um_uk 1">
        <a:dk1>
          <a:srgbClr val="6E6E6E"/>
        </a:dk1>
        <a:lt1>
          <a:srgbClr val="FFFFFF"/>
        </a:lt1>
        <a:dk2>
          <a:srgbClr val="365AA5"/>
        </a:dk2>
        <a:lt2>
          <a:srgbClr val="6E6E6E"/>
        </a:lt2>
        <a:accent1>
          <a:srgbClr val="365AA5"/>
        </a:accent1>
        <a:accent2>
          <a:srgbClr val="6885BA"/>
        </a:accent2>
        <a:accent3>
          <a:srgbClr val="FFFFFF"/>
        </a:accent3>
        <a:accent4>
          <a:srgbClr val="5D5D5D"/>
        </a:accent4>
        <a:accent5>
          <a:srgbClr val="AEB5CF"/>
        </a:accent5>
        <a:accent6>
          <a:srgbClr val="5E78A8"/>
        </a:accent6>
        <a:hlink>
          <a:srgbClr val="9AAFD1"/>
        </a:hlink>
        <a:folHlink>
          <a:srgbClr val="CDD6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2394</TotalTime>
  <Words>1508</Words>
  <Application>Microsoft Office PowerPoint</Application>
  <PresentationFormat>On-screen Show (4:3)</PresentationFormat>
  <Paragraphs>213</Paragraphs>
  <Slides>26</Slides>
  <Notes>26</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Times New Roman</vt:lpstr>
      <vt:lpstr>Verdana</vt:lpstr>
      <vt:lpstr>Wingdings 2</vt:lpstr>
      <vt:lpstr>hum_uk</vt:lpstr>
      <vt:lpstr>Sociality and selfhood:  The case of shame</vt:lpstr>
      <vt:lpstr>Shame</vt:lpstr>
      <vt:lpstr>Michael Lewis</vt:lpstr>
      <vt:lpstr>Lewis</vt:lpstr>
      <vt:lpstr>Harré</vt:lpstr>
      <vt:lpstr>Problems</vt:lpstr>
      <vt:lpstr>Lewis on exposure</vt:lpstr>
      <vt:lpstr>Darwin on blushing</vt:lpstr>
      <vt:lpstr>The role of others</vt:lpstr>
      <vt:lpstr>Sartre on shame </vt:lpstr>
      <vt:lpstr>Shame and others</vt:lpstr>
      <vt:lpstr>Non-social forms of shame?</vt:lpstr>
      <vt:lpstr>Internalized others</vt:lpstr>
      <vt:lpstr>Shame inducing situations</vt:lpstr>
      <vt:lpstr>Differences in phenomenology</vt:lpstr>
      <vt:lpstr>Interpersonal and intrapersonal shame</vt:lpstr>
      <vt:lpstr>Vasudevi Reddy</vt:lpstr>
      <vt:lpstr>PowerPoint Presentation</vt:lpstr>
      <vt:lpstr>Shame and recognition</vt:lpstr>
      <vt:lpstr>Visibility and invisibility</vt:lpstr>
      <vt:lpstr>Shame and self-alienation</vt:lpstr>
      <vt:lpstr>Vicarious shame</vt:lpstr>
      <vt:lpstr>The value of shame</vt:lpstr>
      <vt:lpstr>Conclusion</vt:lpstr>
      <vt:lpstr>Thanks for your attention!</vt:lpstr>
      <vt:lpstr>Thanks for your attention!</vt:lpstr>
    </vt:vector>
  </TitlesOfParts>
  <Company>Københavns Universitet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install</dc:creator>
  <cp:lastModifiedBy>Dan Zahavi</cp:lastModifiedBy>
  <cp:revision>221</cp:revision>
  <dcterms:created xsi:type="dcterms:W3CDTF">2005-11-10T15:02:29Z</dcterms:created>
  <dcterms:modified xsi:type="dcterms:W3CDTF">2014-10-29T08:03:10Z</dcterms:modified>
</cp:coreProperties>
</file>