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8" r:id="rId1"/>
  </p:sldMasterIdLst>
  <p:notesMasterIdLst>
    <p:notesMasterId r:id="rId20"/>
  </p:notesMasterIdLst>
  <p:handoutMasterIdLst>
    <p:handoutMasterId r:id="rId21"/>
  </p:handoutMasterIdLst>
  <p:sldIdLst>
    <p:sldId id="261" r:id="rId2"/>
    <p:sldId id="313" r:id="rId3"/>
    <p:sldId id="320" r:id="rId4"/>
    <p:sldId id="345" r:id="rId5"/>
    <p:sldId id="338" r:id="rId6"/>
    <p:sldId id="326" r:id="rId7"/>
    <p:sldId id="317" r:id="rId8"/>
    <p:sldId id="293" r:id="rId9"/>
    <p:sldId id="333" r:id="rId10"/>
    <p:sldId id="334" r:id="rId11"/>
    <p:sldId id="335" r:id="rId12"/>
    <p:sldId id="329" r:id="rId13"/>
    <p:sldId id="296" r:id="rId14"/>
    <p:sldId id="339" r:id="rId15"/>
    <p:sldId id="340" r:id="rId16"/>
    <p:sldId id="341" r:id="rId17"/>
    <p:sldId id="332" r:id="rId18"/>
    <p:sldId id="34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3" orient="horz" pos="3975">
          <p15:clr>
            <a:srgbClr val="A4A3A4"/>
          </p15:clr>
        </p15:guide>
        <p15:guide id="4" orient="horz" pos="1030">
          <p15:clr>
            <a:srgbClr val="A4A3A4"/>
          </p15:clr>
        </p15:guide>
        <p15:guide id="5" pos="7312">
          <p15:clr>
            <a:srgbClr val="A4A3A4"/>
          </p15:clr>
        </p15:guide>
        <p15:guide id="6" pos="3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30" autoAdjust="0"/>
  </p:normalViewPr>
  <p:slideViewPr>
    <p:cSldViewPr snapToGrid="0" showGuides="1">
      <p:cViewPr>
        <p:scale>
          <a:sx n="100" d="100"/>
          <a:sy n="100" d="100"/>
        </p:scale>
        <p:origin x="120" y="282"/>
      </p:cViewPr>
      <p:guideLst>
        <p:guide orient="horz" pos="936"/>
        <p:guide orient="horz" pos="391"/>
        <p:guide orient="horz" pos="3975"/>
        <p:guide orient="horz" pos="1030"/>
        <p:guide pos="7312"/>
        <p:guide pos="37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2" d="100"/>
          <a:sy n="122" d="100"/>
        </p:scale>
        <p:origin x="49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8F9E11-F642-4BF2-B4DC-AF7D35EA7551}" type="datetimeFigureOut">
              <a:rPr lang="da-DK" smtClean="0"/>
              <a:t>06-11-2019</a:t>
            </a:fld>
            <a:endParaRPr lang="da-DK"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371A3-64EC-4735-8565-D99D78279674}" type="slidenum">
              <a:rPr lang="da-DK" smtClean="0"/>
              <a:t>‹#›</a:t>
            </a:fld>
            <a:endParaRPr lang="da-DK" dirty="0"/>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da-DK" smtClean="0"/>
              <a:t>06-11-2019</a:t>
            </a:fld>
            <a:endParaRPr lang="da-DK"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da-DK" smtClean="0"/>
              <a:t>‹#›</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329379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9436F85-577F-4A92-A47F-D540A2BCC821}" type="slidenum">
              <a:rPr lang="en-GB" smtClean="0"/>
              <a:t>10</a:t>
            </a:fld>
            <a:endParaRPr lang="en-GB"/>
          </a:p>
        </p:txBody>
      </p:sp>
    </p:spTree>
    <p:extLst>
      <p:ext uri="{BB962C8B-B14F-4D97-AF65-F5344CB8AC3E}">
        <p14:creationId xmlns:p14="http://schemas.microsoft.com/office/powerpoint/2010/main" val="191920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Nevertheless, the fact that she uses Danish represents a challenge to the idea that education is </a:t>
            </a:r>
            <a:r>
              <a:rPr lang="en-US" i="1" dirty="0" smtClean="0"/>
              <a:t>either </a:t>
            </a:r>
            <a:r>
              <a:rPr lang="en-US" dirty="0" smtClean="0"/>
              <a:t>in English or in Danish, which is otherwise what the notion of parallel language use is often taken to imply.</a:t>
            </a:r>
            <a:endParaRPr lang="en-GB" dirty="0" smtClean="0"/>
          </a:p>
          <a:p>
            <a:endParaRPr lang="en-GB" dirty="0"/>
          </a:p>
        </p:txBody>
      </p:sp>
      <p:sp>
        <p:nvSpPr>
          <p:cNvPr id="4" name="Pladsholder til slidenummer 3"/>
          <p:cNvSpPr>
            <a:spLocks noGrp="1"/>
          </p:cNvSpPr>
          <p:nvPr>
            <p:ph type="sldNum" sz="quarter" idx="10"/>
          </p:nvPr>
        </p:nvSpPr>
        <p:spPr/>
        <p:txBody>
          <a:bodyPr/>
          <a:lstStyle/>
          <a:p>
            <a:fld id="{49436F85-577F-4A92-A47F-D540A2BCC821}" type="slidenum">
              <a:rPr lang="en-GB" smtClean="0"/>
              <a:t>11</a:t>
            </a:fld>
            <a:endParaRPr lang="en-GB"/>
          </a:p>
        </p:txBody>
      </p:sp>
    </p:spTree>
    <p:extLst>
      <p:ext uri="{BB962C8B-B14F-4D97-AF65-F5344CB8AC3E}">
        <p14:creationId xmlns:p14="http://schemas.microsoft.com/office/powerpoint/2010/main" val="3494010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436F85-577F-4A92-A47F-D540A2BCC821}" type="slidenum">
              <a:rPr lang="da-DK" smtClean="0"/>
              <a:t>12</a:t>
            </a:fld>
            <a:endParaRPr lang="da-DK" dirty="0"/>
          </a:p>
        </p:txBody>
      </p:sp>
    </p:spTree>
    <p:extLst>
      <p:ext uri="{BB962C8B-B14F-4D97-AF65-F5344CB8AC3E}">
        <p14:creationId xmlns:p14="http://schemas.microsoft.com/office/powerpoint/2010/main" val="3730665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9436F85-577F-4A92-A47F-D540A2BCC821}" type="slidenum">
              <a:rPr lang="en-GB" smtClean="0"/>
              <a:t>13</a:t>
            </a:fld>
            <a:endParaRPr lang="en-GB" dirty="0"/>
          </a:p>
        </p:txBody>
      </p:sp>
    </p:spTree>
    <p:extLst>
      <p:ext uri="{BB962C8B-B14F-4D97-AF65-F5344CB8AC3E}">
        <p14:creationId xmlns:p14="http://schemas.microsoft.com/office/powerpoint/2010/main" val="1170642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14</a:t>
            </a:fld>
            <a:endParaRPr lang="da-DK" dirty="0"/>
          </a:p>
        </p:txBody>
      </p:sp>
    </p:spTree>
    <p:extLst>
      <p:ext uri="{BB962C8B-B14F-4D97-AF65-F5344CB8AC3E}">
        <p14:creationId xmlns:p14="http://schemas.microsoft.com/office/powerpoint/2010/main" val="716735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15</a:t>
            </a:fld>
            <a:endParaRPr lang="da-DK" dirty="0"/>
          </a:p>
        </p:txBody>
      </p:sp>
    </p:spTree>
    <p:extLst>
      <p:ext uri="{BB962C8B-B14F-4D97-AF65-F5344CB8AC3E}">
        <p14:creationId xmlns:p14="http://schemas.microsoft.com/office/powerpoint/2010/main" val="3948634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16</a:t>
            </a:fld>
            <a:endParaRPr lang="da-DK" dirty="0"/>
          </a:p>
        </p:txBody>
      </p:sp>
    </p:spTree>
    <p:extLst>
      <p:ext uri="{BB962C8B-B14F-4D97-AF65-F5344CB8AC3E}">
        <p14:creationId xmlns:p14="http://schemas.microsoft.com/office/powerpoint/2010/main" val="494385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17</a:t>
            </a:fld>
            <a:endParaRPr lang="da-DK" dirty="0"/>
          </a:p>
        </p:txBody>
      </p:sp>
    </p:spTree>
    <p:extLst>
      <p:ext uri="{BB962C8B-B14F-4D97-AF65-F5344CB8AC3E}">
        <p14:creationId xmlns:p14="http://schemas.microsoft.com/office/powerpoint/2010/main" val="306951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18</a:t>
            </a:fld>
            <a:endParaRPr lang="da-DK" dirty="0"/>
          </a:p>
        </p:txBody>
      </p:sp>
    </p:spTree>
    <p:extLst>
      <p:ext uri="{BB962C8B-B14F-4D97-AF65-F5344CB8AC3E}">
        <p14:creationId xmlns:p14="http://schemas.microsoft.com/office/powerpoint/2010/main" val="81542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49436F85-577F-4A92-A47F-D540A2BCC821}" type="slidenum">
              <a:rPr lang="en-GB" smtClean="0"/>
              <a:t>2</a:t>
            </a:fld>
            <a:endParaRPr lang="en-GB" dirty="0"/>
          </a:p>
        </p:txBody>
      </p:sp>
    </p:spTree>
    <p:extLst>
      <p:ext uri="{BB962C8B-B14F-4D97-AF65-F5344CB8AC3E}">
        <p14:creationId xmlns:p14="http://schemas.microsoft.com/office/powerpoint/2010/main" val="133637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373622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smtClean="0"/>
              <a:t>one very important part of my research design has been the case design of three different disciplinary settings. When selecting the courses, </a:t>
            </a:r>
            <a:r>
              <a:rPr lang="en-US" dirty="0" err="1" smtClean="0"/>
              <a:t>i</a:t>
            </a:r>
            <a:r>
              <a:rPr lang="en-US" dirty="0" smtClean="0"/>
              <a:t> had a number of criteria. most important to mention is that the courses are second semester courses of full degree international master’s programs, and with a Danish teacher. </a:t>
            </a:r>
          </a:p>
          <a:p>
            <a:r>
              <a:rPr lang="en-US" dirty="0" smtClean="0"/>
              <a:t>I ended up choosing three courses as representatives for disciplines on presumably three different levels of internationalization if measured in the use of EMI - course A as a representative of the humanities where the predicted use of </a:t>
            </a:r>
            <a:r>
              <a:rPr lang="en-US" dirty="0" err="1" smtClean="0"/>
              <a:t>english</a:t>
            </a:r>
            <a:r>
              <a:rPr lang="en-US" dirty="0" smtClean="0"/>
              <a:t> is minimal and course B in the other end where the predicted use of </a:t>
            </a:r>
            <a:r>
              <a:rPr lang="en-US" dirty="0" err="1" smtClean="0"/>
              <a:t>english</a:t>
            </a:r>
            <a:r>
              <a:rPr lang="en-US" dirty="0" smtClean="0"/>
              <a:t> is highest and course C which is somewhere in the middle. </a:t>
            </a:r>
          </a:p>
          <a:p>
            <a:endParaRPr lang="en-GB" dirty="0"/>
          </a:p>
        </p:txBody>
      </p:sp>
      <p:sp>
        <p:nvSpPr>
          <p:cNvPr id="4" name="Pladsholder til slidenummer 3"/>
          <p:cNvSpPr>
            <a:spLocks noGrp="1"/>
          </p:cNvSpPr>
          <p:nvPr>
            <p:ph type="sldNum" sz="quarter" idx="10"/>
          </p:nvPr>
        </p:nvSpPr>
        <p:spPr/>
        <p:txBody>
          <a:bodyPr/>
          <a:lstStyle/>
          <a:p>
            <a:fld id="{49436F85-577F-4A92-A47F-D540A2BCC821}" type="slidenum">
              <a:rPr lang="en-GB" smtClean="0"/>
              <a:t>4</a:t>
            </a:fld>
            <a:endParaRPr lang="en-GB" dirty="0"/>
          </a:p>
        </p:txBody>
      </p:sp>
    </p:spTree>
    <p:extLst>
      <p:ext uri="{BB962C8B-B14F-4D97-AF65-F5344CB8AC3E}">
        <p14:creationId xmlns:p14="http://schemas.microsoft.com/office/powerpoint/2010/main" val="127891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err="1" smtClean="0"/>
              <a:t>Sprogpolitik</a:t>
            </a:r>
            <a:r>
              <a:rPr lang="en-US" u="sng" dirty="0" smtClean="0"/>
              <a:t> </a:t>
            </a:r>
            <a:r>
              <a:rPr lang="en-US" u="sng" dirty="0" err="1" smtClean="0"/>
              <a:t>som</a:t>
            </a:r>
            <a:r>
              <a:rPr lang="en-US" u="sng" dirty="0" smtClean="0"/>
              <a:t> </a:t>
            </a:r>
            <a:r>
              <a:rPr lang="en-US" u="sng" dirty="0" err="1" smtClean="0"/>
              <a:t>en</a:t>
            </a:r>
            <a:r>
              <a:rPr lang="en-US" u="sng" dirty="0" smtClean="0"/>
              <a:t> </a:t>
            </a:r>
            <a:r>
              <a:rPr lang="en-US" u="sng" dirty="0" err="1" smtClean="0"/>
              <a:t>tilfældig</a:t>
            </a:r>
            <a:r>
              <a:rPr lang="en-US" u="sng" dirty="0" smtClean="0"/>
              <a:t> del </a:t>
            </a:r>
            <a:r>
              <a:rPr lang="en-US" u="sng" dirty="0" err="1" smtClean="0"/>
              <a:t>af</a:t>
            </a:r>
            <a:r>
              <a:rPr lang="en-US" u="sng" dirty="0" smtClean="0"/>
              <a:t> </a:t>
            </a:r>
            <a:r>
              <a:rPr lang="en-US" u="sng" dirty="0" err="1" smtClean="0"/>
              <a:t>hverdagsaktiviteter</a:t>
            </a:r>
            <a:r>
              <a:rPr lang="en-US" u="sng" dirty="0" smtClean="0"/>
              <a:t> </a:t>
            </a:r>
          </a:p>
          <a:p>
            <a:endParaRPr lang="en-GB" dirty="0"/>
          </a:p>
        </p:txBody>
      </p:sp>
      <p:sp>
        <p:nvSpPr>
          <p:cNvPr id="4" name="Slide Number Placeholder 3"/>
          <p:cNvSpPr>
            <a:spLocks noGrp="1"/>
          </p:cNvSpPr>
          <p:nvPr>
            <p:ph type="sldNum" sz="quarter" idx="10"/>
          </p:nvPr>
        </p:nvSpPr>
        <p:spPr/>
        <p:txBody>
          <a:bodyPr/>
          <a:lstStyle/>
          <a:p>
            <a:fld id="{30D0393C-0BD0-4429-BC18-7901C1AD41E0}" type="slidenum">
              <a:rPr lang="da-DK" smtClean="0"/>
              <a:pPr/>
              <a:t>5</a:t>
            </a:fld>
            <a:endParaRPr lang="da-DK"/>
          </a:p>
        </p:txBody>
      </p:sp>
    </p:spTree>
    <p:extLst>
      <p:ext uri="{BB962C8B-B14F-4D97-AF65-F5344CB8AC3E}">
        <p14:creationId xmlns:p14="http://schemas.microsoft.com/office/powerpoint/2010/main" val="127293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304289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3972042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D0393C-0BD0-4429-BC18-7901C1AD41E0}" type="slidenum">
              <a:rPr lang="da-DK" smtClean="0"/>
              <a:pPr/>
              <a:t>8</a:t>
            </a:fld>
            <a:endParaRPr lang="da-DK"/>
          </a:p>
        </p:txBody>
      </p:sp>
    </p:spTree>
    <p:extLst>
      <p:ext uri="{BB962C8B-B14F-4D97-AF65-F5344CB8AC3E}">
        <p14:creationId xmlns:p14="http://schemas.microsoft.com/office/powerpoint/2010/main" val="803785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556095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hyperlink" Target="http://www.designguide.ku.dk/ku/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image.ku.dk/lightbox/211/13407586855728741badb20/"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venstre">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du vil udskifte billedet</a:t>
            </a:r>
          </a:p>
        </p:txBody>
      </p:sp>
      <p:sp>
        <p:nvSpPr>
          <p:cNvPr id="2" name="Titel 2"/>
          <p:cNvSpPr>
            <a:spLocks noGrp="1"/>
          </p:cNvSpPr>
          <p:nvPr>
            <p:ph type="ctrTitle"/>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US" smtClean="0"/>
              <a:t>Click to edit Master title style</a:t>
            </a:r>
            <a:endParaRPr lang="da-DK" dirty="0"/>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9610733C-9034-4EF1-A134-C713BE098F55}" type="datetime1">
              <a:rPr lang="da-DK" smtClean="0"/>
              <a:t>06-11-2019</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382908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billede ">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35125"/>
            <a:ext cx="11012487" cy="4675188"/>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4" y="620712"/>
            <a:ext cx="11012486" cy="865187"/>
          </a:xfrm>
        </p:spPr>
        <p:txBody>
          <a:bodyPr/>
          <a:lstStyle/>
          <a:p>
            <a:r>
              <a:rPr lang="da-DK" dirty="0"/>
              <a:t>Klik for at tilføje overskrift</a:t>
            </a:r>
          </a:p>
        </p:txBody>
      </p:sp>
      <p:sp>
        <p:nvSpPr>
          <p:cNvPr id="5" name="Pladsholder til dato 4"/>
          <p:cNvSpPr>
            <a:spLocks noGrp="1"/>
          </p:cNvSpPr>
          <p:nvPr>
            <p:ph type="dt" sz="half" idx="10"/>
          </p:nvPr>
        </p:nvSpPr>
        <p:spPr/>
        <p:txBody>
          <a:bodyPr/>
          <a:lstStyle/>
          <a:p>
            <a:fld id="{B15854C8-09F9-49F3-9200-F6E55E50E9FD}" type="datetime1">
              <a:rPr lang="da-DK" smtClean="0"/>
              <a:t>06-11-2019</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lle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tx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6243638" y="4903567"/>
            <a:ext cx="5948362" cy="1398808"/>
          </a:xfrm>
          <a:solidFill>
            <a:srgbClr val="A31D20">
              <a:alpha val="95000"/>
            </a:srgbClr>
          </a:solidFill>
        </p:spPr>
        <p:txBody>
          <a:bodyPr lIns="252000" tIns="144000" rIns="540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 </a:t>
            </a:r>
          </a:p>
        </p:txBody>
      </p:sp>
      <p:sp>
        <p:nvSpPr>
          <p:cNvPr id="4" name="Pladsholder til dato 3"/>
          <p:cNvSpPr>
            <a:spLocks noGrp="1"/>
          </p:cNvSpPr>
          <p:nvPr>
            <p:ph type="dt" sz="half" idx="10"/>
          </p:nvPr>
        </p:nvSpPr>
        <p:spPr/>
        <p:txBody>
          <a:bodyPr/>
          <a:lstStyle/>
          <a:p>
            <a:fld id="{68CF2C5F-F0E5-452B-A2F2-3EA33BA229B5}" type="datetime1">
              <a:rPr lang="da-DK" smtClean="0"/>
              <a:t>06-11-2019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56055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lle tekstlabel venstre og billed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0" y="4903567"/>
            <a:ext cx="5948362" cy="1398808"/>
          </a:xfrm>
          <a:solidFill>
            <a:srgbClr val="A31D20">
              <a:alpha val="95000"/>
            </a:srgbClr>
          </a:solidFill>
        </p:spPr>
        <p:txBody>
          <a:bodyPr lIns="576000" tIns="144000" rIns="252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a:t>
            </a:r>
            <a:r>
              <a:rPr lang="da-DK" sz="2400" spc="100" dirty="0">
                <a:solidFill>
                  <a:schemeClr val="bg1"/>
                </a:solidFill>
                <a:latin typeface="+mj-lt"/>
                <a:cs typeface="Microsoft New Tai Lue"/>
              </a:rPr>
              <a:t/>
            </a:r>
            <a:br>
              <a:rPr lang="da-DK" sz="2400" spc="100" dirty="0">
                <a:solidFill>
                  <a:schemeClr val="bg1"/>
                </a:solidFill>
                <a:latin typeface="+mj-lt"/>
                <a:cs typeface="Microsoft New Tai Lue"/>
              </a:rPr>
            </a:br>
            <a:r>
              <a:rPr lang="da-DK" dirty="0"/>
              <a:t> </a:t>
            </a:r>
          </a:p>
        </p:txBody>
      </p:sp>
      <p:sp>
        <p:nvSpPr>
          <p:cNvPr id="4" name="Pladsholder til dato 3"/>
          <p:cNvSpPr>
            <a:spLocks noGrp="1"/>
          </p:cNvSpPr>
          <p:nvPr>
            <p:ph type="dt" sz="half" idx="10"/>
          </p:nvPr>
        </p:nvSpPr>
        <p:spPr/>
        <p:txBody>
          <a:bodyPr/>
          <a:lstStyle/>
          <a:p>
            <a:fld id="{27446445-93A7-4948-90C3-5E545867631D}" type="datetime1">
              <a:rPr lang="da-DK" smtClean="0"/>
              <a:t>06-11-2019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94560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p:txBody>
          <a:bodyPr/>
          <a:lstStyle/>
          <a:p>
            <a:fld id="{024DFD51-CB30-4E30-94A9-3C7B4B0535D6}" type="datetime1">
              <a:rPr lang="da-DK" smtClean="0"/>
              <a:t>06-11-2019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10" name="Pladsholder til tekst 9"/>
          <p:cNvSpPr>
            <a:spLocks noGrp="1"/>
          </p:cNvSpPr>
          <p:nvPr>
            <p:ph type="body" sz="quarter" idx="15" hasCustomPrompt="1"/>
          </p:nvPr>
        </p:nvSpPr>
        <p:spPr>
          <a:xfrm>
            <a:off x="6243638" y="2036763"/>
            <a:ext cx="5948362" cy="4265612"/>
          </a:xfrm>
          <a:solidFill>
            <a:schemeClr val="accent1">
              <a:alpha val="95000"/>
            </a:schemeClr>
          </a:solidFill>
        </p:spPr>
        <p:txBody>
          <a:bodyPr lIns="252000" tIns="144000" rIns="540000" bIns="144000"/>
          <a:lstStyle>
            <a:lvl1pPr marL="0" indent="0">
              <a:buNone/>
              <a:defRPr>
                <a:solidFill>
                  <a:schemeClr val="bg1"/>
                </a:solidFill>
              </a:defRPr>
            </a:lvl1pPr>
            <a:lvl2pPr marL="719138" indent="-357188">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75801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tekstlabel venst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6408000" tIns="360000" rIns="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a:t>
            </a:r>
            <a:br>
              <a:rPr lang="da-DK" dirty="0"/>
            </a:br>
            <a:r>
              <a:rPr lang="da-DK" dirty="0"/>
              <a:t>du vil udskifte billedet</a:t>
            </a:r>
          </a:p>
        </p:txBody>
      </p:sp>
      <p:sp>
        <p:nvSpPr>
          <p:cNvPr id="4" name="Pladsholder til dato 3"/>
          <p:cNvSpPr>
            <a:spLocks noGrp="1"/>
          </p:cNvSpPr>
          <p:nvPr>
            <p:ph type="dt" sz="half" idx="10"/>
          </p:nvPr>
        </p:nvSpPr>
        <p:spPr/>
        <p:txBody>
          <a:bodyPr/>
          <a:lstStyle/>
          <a:p>
            <a:fld id="{C8EE4329-2AA9-435B-BDB4-F4C3408B6DCE}" type="datetime1">
              <a:rPr lang="da-DK" smtClean="0"/>
              <a:t>06-11-2019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8" name="Pladsholder til tekst 9"/>
          <p:cNvSpPr>
            <a:spLocks noGrp="1"/>
          </p:cNvSpPr>
          <p:nvPr>
            <p:ph type="body" sz="quarter" idx="15" hasCustomPrompt="1"/>
          </p:nvPr>
        </p:nvSpPr>
        <p:spPr>
          <a:xfrm>
            <a:off x="0" y="2036763"/>
            <a:ext cx="5948362" cy="4265612"/>
          </a:xfrm>
          <a:solidFill>
            <a:schemeClr val="accent1">
              <a:alpha val="95000"/>
            </a:schemeClr>
          </a:solidFill>
        </p:spPr>
        <p:txBody>
          <a:bodyPr lIns="576000" tIns="144000" rIns="252000" bIns="144000"/>
          <a:lstStyle>
            <a:lvl1pPr marL="0" indent="0">
              <a:buNone/>
              <a:defRPr>
                <a:solidFill>
                  <a:schemeClr val="bg1"/>
                </a:solidFill>
              </a:defRPr>
            </a:lvl1pPr>
            <a:lvl2pPr marL="719138" indent="-358775">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14727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sal-punktopstilling rød">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9E964807-3496-47E8-915B-96DB96A167BC}" type="datetime1">
              <a:rPr lang="da-DK" smtClean="0"/>
              <a:t>06-11-2019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Pladsholder til tekst 9"/>
          <p:cNvSpPr>
            <a:spLocks noGrp="1"/>
          </p:cNvSpPr>
          <p:nvPr>
            <p:ph type="body" sz="quarter" idx="15" hasCustomPrompt="1"/>
          </p:nvPr>
        </p:nvSpPr>
        <p:spPr>
          <a:xfrm>
            <a:off x="588963" y="620713"/>
            <a:ext cx="11012487" cy="5682589"/>
          </a:xfrm>
          <a:noFill/>
        </p:spPr>
        <p:txBody>
          <a:bodyPr lIns="0" tIns="0" rIns="0" bIns="0"/>
          <a:lstStyle>
            <a:lvl1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1pPr>
            <a:lvl2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2pPr>
            <a:lvl3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3pPr>
            <a:lvl4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4pPr>
            <a:lvl5pPr marL="449263" indent="-449263" algn="l" defTabSz="914400" rtl="0" eaLnBrk="1" latinLnBrk="0" hangingPunct="1">
              <a:lnSpc>
                <a:spcPct val="90000"/>
              </a:lnSpc>
              <a:buFont typeface="Arial" panose="020B0604020202020204" pitchFamily="34" charset="0"/>
              <a:buChar char="•"/>
              <a:defRPr lang="da-DK" sz="4800" b="0" kern="1200" cap="all" spc="240"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98783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
    <p:bg>
      <p:bgPr>
        <a:solidFill>
          <a:schemeClr val="accent1"/>
        </a:solidFill>
        <a:effectLst/>
      </p:bgPr>
    </p:bg>
    <p:spTree>
      <p:nvGrpSpPr>
        <p:cNvPr id="1" name=""/>
        <p:cNvGrpSpPr/>
        <p:nvPr/>
      </p:nvGrpSpPr>
      <p:grpSpPr>
        <a:xfrm>
          <a:off x="0" y="0"/>
          <a:ext cx="0" cy="0"/>
          <a:chOff x="0" y="0"/>
          <a:chExt cx="0" cy="0"/>
        </a:xfrm>
      </p:grpSpPr>
      <p:sp>
        <p:nvSpPr>
          <p:cNvPr id="9" name="Tekstfelt 8"/>
          <p:cNvSpPr txBox="1"/>
          <p:nvPr userDrawn="1"/>
        </p:nvSpPr>
        <p:spPr>
          <a:xfrm>
            <a:off x="421280" y="612884"/>
            <a:ext cx="1167618" cy="2400657"/>
          </a:xfrm>
          <a:prstGeom prst="rect">
            <a:avLst/>
          </a:prstGeom>
          <a:noFill/>
        </p:spPr>
        <p:txBody>
          <a:bodyPr wrap="square" rtlCol="0">
            <a:spAutoFit/>
          </a:bodyPr>
          <a:lstStyle/>
          <a:p>
            <a:r>
              <a:rPr lang="da-DK" sz="15000" b="1" dirty="0">
                <a:solidFill>
                  <a:schemeClr val="bg1"/>
                </a:solidFill>
              </a:rPr>
              <a:t>”</a:t>
            </a:r>
          </a:p>
        </p:txBody>
      </p:sp>
      <p:sp>
        <p:nvSpPr>
          <p:cNvPr id="4" name="Pladsholder til dato 3"/>
          <p:cNvSpPr>
            <a:spLocks noGrp="1"/>
          </p:cNvSpPr>
          <p:nvPr>
            <p:ph type="dt" sz="half" idx="10"/>
          </p:nvPr>
        </p:nvSpPr>
        <p:spPr/>
        <p:txBody>
          <a:bodyPr/>
          <a:lstStyle/>
          <a:p>
            <a:fld id="{D8EEB03B-DE17-4D8C-BE2B-1AD42424342D}" type="datetime1">
              <a:rPr lang="da-DK" smtClean="0"/>
              <a:t>06-11-2019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Pladsholder til tekst 9"/>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da-DK" dirty="0"/>
              <a:t>Klik for at tilføje tekst</a:t>
            </a:r>
          </a:p>
        </p:txBody>
      </p:sp>
      <p:sp>
        <p:nvSpPr>
          <p:cNvPr id="8" name="Pladsholder til tekst 14"/>
          <p:cNvSpPr>
            <a:spLocks noGrp="1"/>
          </p:cNvSpPr>
          <p:nvPr>
            <p:ph type="body" sz="quarter" idx="13" hasCustomPrompt="1"/>
          </p:nvPr>
        </p:nvSpPr>
        <p:spPr>
          <a:xfrm>
            <a:off x="582712" y="5934971"/>
            <a:ext cx="11019496" cy="367404"/>
          </a:xfrm>
        </p:spPr>
        <p:txBody>
          <a:bodyPr>
            <a:normAutofit/>
          </a:bodyPr>
          <a:lstStyle>
            <a:lvl1pPr marL="0" indent="0">
              <a:buNone/>
              <a:defRPr sz="2400" b="0" baseline="0">
                <a:solidFill>
                  <a:schemeClr val="bg1"/>
                </a:solidFill>
              </a:defRPr>
            </a:lvl1pPr>
          </a:lstStyle>
          <a:p>
            <a:pPr lvl="0"/>
            <a:r>
              <a:rPr lang="da-DK" dirty="0"/>
              <a:t>Navn, kilde</a:t>
            </a:r>
          </a:p>
        </p:txBody>
      </p:sp>
    </p:spTree>
    <p:extLst>
      <p:ext uri="{BB962C8B-B14F-4D97-AF65-F5344CB8AC3E}">
        <p14:creationId xmlns:p14="http://schemas.microsoft.com/office/powerpoint/2010/main" val="414296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spejlede tekster">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66554F7B-C476-4203-AE9B-5470D905B3E4}" type="datetime1">
              <a:rPr lang="da-DK" smtClean="0"/>
              <a:t>06-11-2019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9" name="Pladsholder til tekst 9"/>
          <p:cNvSpPr>
            <a:spLocks noGrp="1"/>
          </p:cNvSpPr>
          <p:nvPr>
            <p:ph type="body" sz="quarter" idx="15" hasCustomPrompt="1"/>
          </p:nvPr>
        </p:nvSpPr>
        <p:spPr>
          <a:xfrm>
            <a:off x="588964" y="1628775"/>
            <a:ext cx="5358535" cy="4674527"/>
          </a:xfrm>
          <a:noFill/>
        </p:spPr>
        <p:txBody>
          <a:bodyPr lIns="0" tIns="0" rIns="0" bIns="0"/>
          <a:lstStyle>
            <a:lvl1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tekst 9"/>
          <p:cNvSpPr>
            <a:spLocks noGrp="1"/>
          </p:cNvSpPr>
          <p:nvPr>
            <p:ph type="body" sz="quarter" idx="16" hasCustomPrompt="1"/>
          </p:nvPr>
        </p:nvSpPr>
        <p:spPr>
          <a:xfrm>
            <a:off x="6244503" y="1628775"/>
            <a:ext cx="5356948" cy="4674527"/>
          </a:xfrm>
          <a:noFill/>
        </p:spPr>
        <p:txBody>
          <a:bodyPr lIns="0" tIns="0" rIns="0" bIns="0"/>
          <a:lstStyle>
            <a:lvl1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 </a:t>
            </a:r>
          </a:p>
        </p:txBody>
      </p:sp>
      <p:sp>
        <p:nvSpPr>
          <p:cNvPr id="7" name="Titel 1"/>
          <p:cNvSpPr>
            <a:spLocks noGrp="1"/>
          </p:cNvSpPr>
          <p:nvPr>
            <p:ph type="title" hasCustomPrompt="1"/>
          </p:nvPr>
        </p:nvSpPr>
        <p:spPr>
          <a:xfrm>
            <a:off x="588964" y="620714"/>
            <a:ext cx="11012486" cy="863599"/>
          </a:xfrm>
        </p:spPr>
        <p:txBody>
          <a:bodyPr/>
          <a:lstStyle>
            <a:lvl1pPr>
              <a:defRPr>
                <a:solidFill>
                  <a:schemeClr val="bg1"/>
                </a:solidFill>
              </a:defRPr>
            </a:lvl1pPr>
          </a:lstStyle>
          <a:p>
            <a:pPr lvl="0"/>
            <a:r>
              <a:rPr lang="da-DK" dirty="0"/>
              <a:t>Klik for at tilføje overskrift</a:t>
            </a:r>
          </a:p>
        </p:txBody>
      </p:sp>
    </p:spTree>
    <p:extLst>
      <p:ext uri="{BB962C8B-B14F-4D97-AF65-F5344CB8AC3E}">
        <p14:creationId xmlns:p14="http://schemas.microsoft.com/office/powerpoint/2010/main" val="262730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nitsoverskrift">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7E84363C-5D45-41B3-8FA7-E4A3C28213BA}" type="datetime1">
              <a:rPr lang="da-DK" smtClean="0"/>
              <a:t>06-11-2019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Titel 1"/>
          <p:cNvSpPr>
            <a:spLocks noGrp="1"/>
          </p:cNvSpPr>
          <p:nvPr>
            <p:ph type="title" hasCustomPrompt="1"/>
          </p:nvPr>
        </p:nvSpPr>
        <p:spPr>
          <a:xfrm>
            <a:off x="588963" y="1628775"/>
            <a:ext cx="11012487" cy="4673600"/>
          </a:xfrm>
        </p:spPr>
        <p:txBody>
          <a:bodyPr anchor="t" anchorCtr="0"/>
          <a:lstStyle>
            <a:lvl1pPr>
              <a:defRPr sz="6400" b="0" baseline="0">
                <a:solidFill>
                  <a:schemeClr val="bg1"/>
                </a:solidFill>
              </a:defRPr>
            </a:lvl1pPr>
          </a:lstStyle>
          <a:p>
            <a:pPr lvl="0"/>
            <a:r>
              <a:rPr lang="da-DK" dirty="0"/>
              <a:t>Klik for at tilføje tekst</a:t>
            </a:r>
          </a:p>
        </p:txBody>
      </p:sp>
    </p:spTree>
    <p:extLst>
      <p:ext uri="{BB962C8B-B14F-4D97-AF65-F5344CB8AC3E}">
        <p14:creationId xmlns:p14="http://schemas.microsoft.com/office/powerpoint/2010/main" val="3543884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tilføje overskrift</a:t>
            </a:r>
          </a:p>
        </p:txBody>
      </p:sp>
      <p:sp>
        <p:nvSpPr>
          <p:cNvPr id="3" name="Pladsholder til dato 2"/>
          <p:cNvSpPr>
            <a:spLocks noGrp="1"/>
          </p:cNvSpPr>
          <p:nvPr>
            <p:ph type="dt" sz="half" idx="10"/>
          </p:nvPr>
        </p:nvSpPr>
        <p:spPr/>
        <p:txBody>
          <a:bodyPr/>
          <a:lstStyle/>
          <a:p>
            <a:fld id="{2F197C15-2114-4FA8-A531-51E467CB49E5}" type="datetime1">
              <a:rPr lang="da-DK" smtClean="0"/>
              <a:t>06-11-2019</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76093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venstre ">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defTabSz="914400" rtl="0" eaLnBrk="1" latinLnBrk="0" hangingPunct="1">
              <a:lnSpc>
                <a:spcPct val="90000"/>
              </a:lnSpc>
              <a:spcBef>
                <a:spcPts val="1000"/>
              </a:spcBef>
              <a:buFont typeface="Arial" panose="020B0604020202020204" pitchFamily="34" charset="0"/>
              <a:buNone/>
              <a:defRPr lang="da-DK" sz="3200" kern="1200" baseline="0" dirty="0">
                <a:solidFill>
                  <a:schemeClr val="bg1"/>
                </a:solidFill>
                <a:latin typeface="+mn-lt"/>
                <a:ea typeface="+mn-ea"/>
                <a:cs typeface="+mn-cs"/>
                <a:sym typeface="Wingdings" panose="05000000000000000000" pitchFamily="2" charset="2"/>
              </a:defRPr>
            </a:lvl1pPr>
          </a:lstStyle>
          <a:p>
            <a:r>
              <a:rPr lang="da-DK" dirty="0"/>
              <a:t> Klik på ikonet, hvis du vil udskifte billedet</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C64773BD-B564-4031-8BC1-8FE44AEFACDB}" type="datetime1">
              <a:rPr lang="da-DK" smtClean="0"/>
              <a:t>06-11-2019</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smtClean="0"/>
              <a:t>Click to edit Master title style</a:t>
            </a:r>
            <a:endParaRPr lang="da-DK" dirty="0"/>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67803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F47E5B2-C656-407A-ACD0-1DF350477539}" type="datetime1">
              <a:rPr lang="da-DK" smtClean="0"/>
              <a:t>06-11-2019</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3154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426757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8" name="Title 1"/>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3000" dirty="0">
                <a:solidFill>
                  <a:schemeClr val="tx1"/>
                </a:solidFill>
              </a:rPr>
              <a:t>Brugerguide</a:t>
            </a:r>
            <a:r>
              <a:rPr lang="da-DK" baseline="0" dirty="0">
                <a:solidFill>
                  <a:schemeClr val="tx1"/>
                </a:solidFill>
              </a:rPr>
              <a:t> </a:t>
            </a:r>
            <a:r>
              <a:rPr lang="da-DK" sz="1800" baseline="0" dirty="0">
                <a:solidFill>
                  <a:schemeClr val="tx1"/>
                </a:solidFill>
              </a:rPr>
              <a:t>– </a:t>
            </a:r>
            <a:r>
              <a:rPr lang="da-DK" sz="1800" dirty="0">
                <a:solidFill>
                  <a:schemeClr val="tx1"/>
                </a:solidFill>
              </a:rPr>
              <a:t>Slet, før du færdiggør din</a:t>
            </a:r>
            <a:r>
              <a:rPr lang="da-DK" sz="1800" baseline="0" dirty="0">
                <a:solidFill>
                  <a:schemeClr val="tx1"/>
                </a:solidFill>
              </a:rPr>
              <a:t> </a:t>
            </a:r>
            <a:r>
              <a:rPr lang="da-DK" sz="1800" dirty="0">
                <a:solidFill>
                  <a:schemeClr val="tx1"/>
                </a:solidFill>
              </a:rPr>
              <a:t>præsentation</a:t>
            </a:r>
          </a:p>
        </p:txBody>
      </p:sp>
      <p:sp>
        <p:nvSpPr>
          <p:cNvPr id="48" name="Text Box 48"/>
          <p:cNvSpPr txBox="1">
            <a:spLocks noChangeArrowheads="1"/>
          </p:cNvSpPr>
          <p:nvPr userDrawn="1"/>
        </p:nvSpPr>
        <p:spPr bwMode="auto">
          <a:xfrm>
            <a:off x="587376" y="1640495"/>
            <a:ext cx="1750290" cy="384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KU-skabeloner til PowerPoint</a:t>
            </a:r>
            <a:br>
              <a:rPr lang="da-DK" sz="1000" b="1" noProof="1">
                <a:solidFill>
                  <a:schemeClr val="tx1"/>
                </a:solidFill>
                <a:latin typeface="+mn-lt"/>
                <a:cs typeface="Arial" panose="020B0604020202020204" pitchFamily="34" charset="0"/>
              </a:rPr>
            </a:br>
            <a:r>
              <a:rPr lang="da-DK" sz="800" dirty="0">
                <a:effectLst/>
                <a:latin typeface="+mj-lt"/>
                <a:ea typeface="Calibri" panose="020F0502020204030204" pitchFamily="34" charset="0"/>
                <a:cs typeface="Times New Roman" panose="02020603050405020304" pitchFamily="18" charset="0"/>
              </a:rPr>
              <a:t>Når du åbner PowerPoint på din KU-pc, åbner en skabelon i 4:3-format og med dansk KU-logo.</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Når du klikker på KU-fanen i værktøjslinjen, kan du via knappen ”Vælg Skabelon” vælge mellem skabeloner</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på henholdsvis dansk og engelsk </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formaterne 4:3 og 16:9</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”fuld” eller ”tom” version (i den fulde version ser du et eksempel på hver diastype i venstrespalten)</a:t>
            </a:r>
          </a:p>
          <a:p>
            <a:pPr marL="88900" lvl="0" indent="-88900">
              <a:lnSpc>
                <a:spcPct val="115000"/>
              </a:lnSpc>
              <a:spcAft>
                <a:spcPts val="100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samt en demopræsentation med indsat tekst på engelsk</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Hvis du bruger en ”fuld” version, skal du slette de dias, du ikke vil bruge.</a:t>
            </a: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
            </a: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Mac-brugere m.fl. kan hente PowerPoint-skabelonerne på</a:t>
            </a:r>
            <a:r>
              <a:rPr lang="da-DK" sz="800" baseline="0" dirty="0">
                <a:effectLst/>
                <a:latin typeface="+mj-lt"/>
                <a:ea typeface="Calibri" panose="020F0502020204030204" pitchFamily="34" charset="0"/>
                <a:cs typeface="Times New Roman" panose="02020603050405020304" pitchFamily="18" charset="0"/>
              </a:rPr>
              <a:t> </a:t>
            </a: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www.designguide.ku.dk/ku/</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skabeloner/powerpoint/</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praesentationer/</a:t>
            </a:r>
            <a:endParaRPr lang="da-DK"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9" name="Text Box 48"/>
          <p:cNvSpPr txBox="1">
            <a:spLocks noChangeArrowheads="1"/>
          </p:cNvSpPr>
          <p:nvPr userDrawn="1"/>
        </p:nvSpPr>
        <p:spPr bwMode="auto">
          <a:xfrm>
            <a:off x="2576655" y="4237555"/>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din enheds navn (fx institut), sidenummer og dato</a:t>
            </a:r>
            <a:br>
              <a:rPr lang="da-DK" sz="1000" b="1" noProof="1">
                <a:solidFill>
                  <a:schemeClr val="tx1"/>
                </a:solidFill>
                <a:latin typeface="+mj-lt"/>
                <a:cs typeface="Arial" panose="020B0604020202020204" pitchFamily="34" charset="0"/>
              </a:rPr>
            </a:br>
            <a:r>
              <a:rPr lang="da-DK" sz="800" b="1" dirty="0">
                <a:effectLst/>
                <a:latin typeface="+mj-lt"/>
                <a:ea typeface="Calibri" panose="020F0502020204030204" pitchFamily="34" charset="0"/>
                <a:cs typeface="Times New Roman" panose="02020603050405020304" pitchFamily="18" charset="0"/>
              </a:rPr>
              <a:t>1.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Indsæt </a:t>
            </a:r>
            <a:r>
              <a:rPr lang="da-DK" sz="800" dirty="0">
                <a:effectLst/>
                <a:latin typeface="+mj-lt"/>
                <a:ea typeface="Calibri" panose="020F0502020204030204" pitchFamily="34" charset="0"/>
                <a:cs typeface="Times New Roman" panose="02020603050405020304" pitchFamily="18" charset="0"/>
              </a:rPr>
              <a:t>i topmenuen </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2.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Sidehoved og Sidefod</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3. </a:t>
            </a:r>
            <a:r>
              <a:rPr lang="da-DK" sz="800" dirty="0">
                <a:effectLst/>
                <a:latin typeface="+mj-lt"/>
                <a:ea typeface="Calibri" panose="020F0502020204030204" pitchFamily="34" charset="0"/>
                <a:cs typeface="Times New Roman" panose="02020603050405020304" pitchFamily="18" charset="0"/>
              </a:rPr>
              <a:t>Udfyld felterne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4. Vælg </a:t>
            </a:r>
            <a:r>
              <a:rPr lang="da-DK" sz="800" b="1" dirty="0">
                <a:effectLst/>
                <a:latin typeface="+mj-lt"/>
                <a:ea typeface="Calibri" panose="020F0502020204030204" pitchFamily="34" charset="0"/>
                <a:cs typeface="Times New Roman" panose="02020603050405020304" pitchFamily="18" charset="0"/>
              </a:rPr>
              <a:t>Anvend på alle </a:t>
            </a:r>
            <a:r>
              <a:rPr lang="da-DK" sz="800" dirty="0">
                <a:effectLst/>
                <a:latin typeface="+mj-lt"/>
                <a:ea typeface="Calibri" panose="020F0502020204030204" pitchFamily="34" charset="0"/>
                <a:cs typeface="Times New Roman" panose="02020603050405020304" pitchFamily="18" charset="0"/>
              </a:rPr>
              <a:t>- eller </a:t>
            </a:r>
            <a:r>
              <a:rPr lang="da-DK" sz="800" b="1" dirty="0">
                <a:effectLst/>
                <a:latin typeface="+mj-lt"/>
                <a:ea typeface="Calibri" panose="020F0502020204030204" pitchFamily="34" charset="0"/>
                <a:cs typeface="Times New Roman" panose="02020603050405020304" pitchFamily="18" charset="0"/>
              </a:rPr>
              <a:t>Anvend</a:t>
            </a:r>
            <a:r>
              <a:rPr lang="da-DK" sz="800" dirty="0">
                <a:effectLst/>
                <a:latin typeface="+mj-lt"/>
                <a:ea typeface="Calibri" panose="020F0502020204030204" pitchFamily="34" charset="0"/>
                <a:cs typeface="Times New Roman" panose="02020603050405020304" pitchFamily="18" charset="0"/>
              </a:rPr>
              <a:t>, hvis det kun skal være på et enkelt dias/slide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Oplysningerne placeres i højre side af den grå topbjælke.</a:t>
            </a:r>
          </a:p>
        </p:txBody>
      </p:sp>
      <p:sp>
        <p:nvSpPr>
          <p:cNvPr id="50" name="Text Box 48"/>
          <p:cNvSpPr txBox="1">
            <a:spLocks noChangeArrowheads="1"/>
          </p:cNvSpPr>
          <p:nvPr userDrawn="1"/>
        </p:nvSpPr>
        <p:spPr bwMode="auto">
          <a:xfrm>
            <a:off x="587375" y="5678667"/>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defRPr/>
            </a:pPr>
            <a:r>
              <a:rPr lang="da-DK" sz="1000" b="1" noProof="1">
                <a:solidFill>
                  <a:schemeClr val="tx1"/>
                </a:solidFill>
                <a:latin typeface="+mn-lt"/>
                <a:cs typeface="Arial" panose="020B0604020202020204" pitchFamily="34" charset="0"/>
              </a:rPr>
              <a:t>Lav nyt dias/slide (hhv. 2010- + 2013- og 2016-version) </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p:txBody>
      </p:sp>
      <p:pic>
        <p:nvPicPr>
          <p:cNvPr id="51" name="Billede 40"/>
          <p:cNvPicPr>
            <a:picLocks noChangeAspect="1"/>
          </p:cNvPicPr>
          <p:nvPr userDrawn="1"/>
        </p:nvPicPr>
        <p:blipFill rotWithShape="1">
          <a:blip r:embed="rId3"/>
          <a:srcRect l="36944" r="2272" b="69429"/>
          <a:stretch/>
        </p:blipFill>
        <p:spPr>
          <a:xfrm>
            <a:off x="4157637" y="2940574"/>
            <a:ext cx="395416" cy="126627"/>
          </a:xfrm>
          <a:prstGeom prst="rect">
            <a:avLst/>
          </a:prstGeom>
        </p:spPr>
      </p:pic>
      <p:sp>
        <p:nvSpPr>
          <p:cNvPr id="52" name="Text Box 48"/>
          <p:cNvSpPr txBox="1">
            <a:spLocks noChangeArrowheads="1"/>
          </p:cNvSpPr>
          <p:nvPr userDrawn="1"/>
        </p:nvSpPr>
        <p:spPr bwMode="auto">
          <a:xfrm>
            <a:off x="2587038" y="2582327"/>
            <a:ext cx="162424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Diastype</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Vælg </a:t>
            </a:r>
            <a:r>
              <a:rPr lang="da-DK" altLang="da-DK" sz="800" b="1" baseline="0" noProof="1">
                <a:solidFill>
                  <a:schemeClr val="tx1"/>
                </a:solidFill>
                <a:latin typeface="+mn-lt"/>
                <a:cs typeface="Arial" panose="020B0604020202020204" pitchFamily="34" charset="0"/>
              </a:rPr>
              <a:t>Layout</a:t>
            </a:r>
            <a:r>
              <a:rPr lang="da-DK"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53" name="Text Box 48"/>
          <p:cNvSpPr txBox="1">
            <a:spLocks noChangeArrowheads="1"/>
          </p:cNvSpPr>
          <p:nvPr userDrawn="1"/>
        </p:nvSpPr>
        <p:spPr bwMode="auto">
          <a:xfrm>
            <a:off x="2576655" y="3571524"/>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Skrift</a:t>
            </a:r>
            <a:br>
              <a:rPr lang="da-DK" sz="1000" b="1"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KU Anvender skriften Microsoft New Tai Lue i PowerPoint.</a:t>
            </a:r>
            <a:endParaRPr lang="da-DK" altLang="da-DK" sz="800" b="0" baseline="0" noProof="1">
              <a:solidFill>
                <a:schemeClr val="tx1"/>
              </a:solidFill>
              <a:latin typeface="+mn-lt"/>
              <a:cs typeface="Arial" panose="020B0604020202020204" pitchFamily="34" charset="0"/>
            </a:endParaRPr>
          </a:p>
        </p:txBody>
      </p:sp>
      <p:sp>
        <p:nvSpPr>
          <p:cNvPr id="54" name="Text Box 48"/>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0"/>
              </a:spcAft>
              <a:defRPr/>
            </a:pPr>
            <a:r>
              <a:rPr lang="da-DK" sz="1000" b="1" noProof="1">
                <a:solidFill>
                  <a:schemeClr val="tx1"/>
                </a:solidFill>
                <a:latin typeface="+mj-lt"/>
                <a:cs typeface="Arial" panose="020B0604020202020204" pitchFamily="34" charset="0"/>
              </a:rPr>
              <a:t>Gitter- og 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se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Klik på </a:t>
            </a:r>
            <a:r>
              <a:rPr lang="da-DK" sz="800" b="1" noProof="1">
                <a:solidFill>
                  <a:schemeClr val="tx1"/>
                </a:solidFill>
                <a:latin typeface="+mj-lt"/>
                <a:cs typeface="Arial" panose="020B0604020202020204" pitchFamily="34" charset="0"/>
              </a:rPr>
              <a:t>Vis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Vælg </a:t>
            </a:r>
            <a:r>
              <a:rPr lang="da-DK" sz="800" b="1" noProof="1">
                <a:solidFill>
                  <a:schemeClr val="tx1"/>
                </a:solidFill>
                <a:latin typeface="+mj-lt"/>
                <a:cs typeface="Arial" panose="020B0604020202020204" pitchFamily="34" charset="0"/>
              </a:rPr>
              <a:t>Gitterlinjer</a:t>
            </a:r>
            <a:r>
              <a:rPr lang="da-DK" sz="800" b="0" noProof="1">
                <a:solidFill>
                  <a:schemeClr val="tx1"/>
                </a:solidFill>
                <a:latin typeface="+mj-lt"/>
                <a:cs typeface="Arial" panose="020B0604020202020204" pitchFamily="34" charset="0"/>
              </a:rPr>
              <a:t> og/eller </a:t>
            </a:r>
            <a:r>
              <a:rPr lang="da-DK" sz="800" b="1" noProof="1">
                <a:solidFill>
                  <a:schemeClr val="tx1"/>
                </a:solidFill>
                <a:latin typeface="+mj-lt"/>
                <a:cs typeface="Arial" panose="020B0604020202020204" pitchFamily="34" charset="0"/>
              </a:rPr>
              <a:t>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etablere flere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Før musen over en eksisterende hjælpelinje og klik på linjen (koordinater på linjen vises)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Hold </a:t>
            </a:r>
            <a:r>
              <a:rPr lang="da-DK" sz="800" b="1" noProof="1">
                <a:solidFill>
                  <a:schemeClr val="tx1"/>
                </a:solidFill>
                <a:latin typeface="+mj-lt"/>
                <a:cs typeface="Arial" panose="020B0604020202020204" pitchFamily="34" charset="0"/>
              </a:rPr>
              <a:t>CTRL</a:t>
            </a:r>
            <a:r>
              <a:rPr lang="da-DK" sz="800" b="0" noProof="1">
                <a:solidFill>
                  <a:schemeClr val="tx1"/>
                </a:solidFill>
                <a:latin typeface="+mj-lt"/>
                <a:cs typeface="Arial" panose="020B0604020202020204" pitchFamily="34" charset="0"/>
              </a:rPr>
              <a:t> nede, mens du flytter placeringen af den eksisterende linje (tilføjer en ny)</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Tryk </a:t>
            </a:r>
            <a:r>
              <a:rPr lang="da-DK" sz="800" b="1" noProof="1">
                <a:solidFill>
                  <a:schemeClr val="tx1"/>
                </a:solidFill>
                <a:latin typeface="+mj-lt"/>
                <a:cs typeface="Arial" panose="020B0604020202020204" pitchFamily="34" charset="0"/>
              </a:rPr>
              <a:t>Alt + F9</a:t>
            </a:r>
            <a:r>
              <a:rPr lang="da-DK" sz="800" b="0" noProof="1">
                <a:solidFill>
                  <a:schemeClr val="tx1"/>
                </a:solidFill>
                <a:latin typeface="+mj-lt"/>
                <a:cs typeface="Arial" panose="020B0604020202020204" pitchFamily="34" charset="0"/>
              </a:rPr>
              <a:t> for hurtig visning af hjælpelinjer</a:t>
            </a:r>
          </a:p>
        </p:txBody>
      </p:sp>
      <p:sp>
        <p:nvSpPr>
          <p:cNvPr id="55" name="Text Box 48"/>
          <p:cNvSpPr txBox="1">
            <a:spLocks noChangeArrowheads="1"/>
          </p:cNvSpPr>
          <p:nvPr userDrawn="1"/>
        </p:nvSpPr>
        <p:spPr bwMode="auto">
          <a:xfrm>
            <a:off x="4728822" y="4141417"/>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billede</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På layouts med billedholder: Klik på ikon og vælg </a:t>
            </a:r>
            <a:r>
              <a:rPr lang="da-DK" sz="800" b="1" noProof="1">
                <a:solidFill>
                  <a:schemeClr val="tx1"/>
                </a:solidFill>
                <a:latin typeface="+mj-lt"/>
                <a:cs typeface="Arial" panose="020B0604020202020204" pitchFamily="34" charset="0"/>
              </a:rPr>
              <a:t>Indsæt</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Teksten ”Klik her, hvis du vil udskifte billedet” bliver ikke vist i din præsentation.  </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Du kan hente KU-billeder, som er tilpasset og minimeret til henholdsvis 4:3- og 16:9-format via dette link:</a:t>
            </a:r>
            <a:br>
              <a:rPr lang="da-DK" sz="800" b="0"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 </a:t>
            </a:r>
            <a:r>
              <a:rPr lang="da-DK" sz="800" b="0" noProof="1">
                <a:solidFill>
                  <a:schemeClr val="accent4"/>
                </a:solidFill>
                <a:latin typeface="+mj-lt"/>
                <a:cs typeface="Arial" panose="020B0604020202020204" pitchFamily="34" charset="0"/>
                <a:hlinkClick r:id="rId4"/>
              </a:rPr>
              <a:t>http://image.ku.dk/lightbox/211/13407586855728741badb20/</a:t>
            </a:r>
            <a:r>
              <a:rPr lang="da-DK" sz="800" b="0" baseline="0" noProof="1">
                <a:solidFill>
                  <a:schemeClr val="accent4"/>
                </a:solidFill>
                <a:latin typeface="+mj-lt"/>
                <a:cs typeface="Arial" panose="020B0604020202020204" pitchFamily="34" charset="0"/>
                <a:hlinkClick r:id="rId4"/>
              </a:rPr>
              <a:t> </a:t>
            </a:r>
            <a:endParaRPr lang="da-DK"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Vælg slideshow-visning for at gøre linket aktivt.</a:t>
            </a:r>
          </a:p>
        </p:txBody>
      </p:sp>
      <p:sp>
        <p:nvSpPr>
          <p:cNvPr id="56" name="Text Box 48"/>
          <p:cNvSpPr txBox="1">
            <a:spLocks noChangeArrowheads="1"/>
          </p:cNvSpPr>
          <p:nvPr userDrawn="1"/>
        </p:nvSpPr>
        <p:spPr bwMode="auto">
          <a:xfrm>
            <a:off x="6691561" y="1640495"/>
            <a:ext cx="16346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Billedstørrelser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De optimale billedstørrelser 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4:3-format: 1.500 x 1.073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Gem billederne i 72 dpi og i ”jpg-medium-kvalitet”</a:t>
            </a:r>
          </a:p>
        </p:txBody>
      </p:sp>
      <p:sp>
        <p:nvSpPr>
          <p:cNvPr id="57" name="Text Box 48"/>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Beskær billede</a:t>
            </a:r>
            <a:br>
              <a:rPr lang="da-DK" sz="1000" b="1" noProof="1">
                <a:solidFill>
                  <a:schemeClr val="tx1"/>
                </a:solidFill>
                <a:latin typeface="+mj-lt"/>
                <a:cs typeface="Arial" panose="020B0604020202020204" pitchFamily="34" charset="0"/>
              </a:rPr>
            </a:br>
            <a:r>
              <a:rPr lang="da-DK" sz="800" b="1" noProof="1">
                <a:solidFill>
                  <a:schemeClr val="tx1"/>
                </a:solidFill>
                <a:latin typeface="+mj-lt"/>
                <a:cs typeface="Arial" panose="020B0604020202020204" pitchFamily="34" charset="0"/>
              </a:rPr>
              <a:t>1</a:t>
            </a:r>
            <a:r>
              <a:rPr lang="da-DK" sz="800" b="0" noProof="1">
                <a:solidFill>
                  <a:schemeClr val="tx1"/>
                </a:solidFill>
                <a:latin typeface="+mj-lt"/>
                <a:cs typeface="Arial" panose="020B0604020202020204" pitchFamily="34" charset="0"/>
              </a:rPr>
              <a:t>. Klik </a:t>
            </a:r>
            <a:r>
              <a:rPr lang="da-DK" sz="800" b="1" noProof="1">
                <a:solidFill>
                  <a:schemeClr val="tx1"/>
                </a:solidFill>
                <a:latin typeface="+mj-lt"/>
                <a:cs typeface="Arial" panose="020B0604020202020204" pitchFamily="34" charset="0"/>
              </a:rPr>
              <a:t>Beskær</a:t>
            </a:r>
            <a:r>
              <a:rPr lang="da-DK" sz="800" b="0" noProof="1">
                <a:solidFill>
                  <a:schemeClr val="tx1"/>
                </a:solidFill>
                <a:latin typeface="+mj-lt"/>
                <a:cs typeface="Arial" panose="020B0604020202020204" pitchFamily="34" charset="0"/>
              </a:rPr>
              <a:t> for at ændre billedets fokus/størrelse</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Ønsker du at skalere billedet, så hold </a:t>
            </a:r>
            <a:r>
              <a:rPr lang="da-DK" sz="800" b="1" noProof="1">
                <a:solidFill>
                  <a:schemeClr val="tx1"/>
                </a:solidFill>
                <a:latin typeface="+mj-lt"/>
                <a:cs typeface="Arial" panose="020B0604020202020204" pitchFamily="34" charset="0"/>
              </a:rPr>
              <a:t>SHIFT</a:t>
            </a:r>
            <a:r>
              <a:rPr lang="da-DK" sz="800" b="0" noProof="1">
                <a:solidFill>
                  <a:schemeClr val="tx1"/>
                </a:solidFill>
                <a:latin typeface="+mj-lt"/>
                <a:cs typeface="Arial" panose="020B0604020202020204" pitchFamily="34" charset="0"/>
              </a:rPr>
              <a:t>-knappen nede, mens du trækker i billedets hjørner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3. </a:t>
            </a:r>
            <a:r>
              <a:rPr lang="da-DK" sz="800" b="0" noProof="1">
                <a:solidFill>
                  <a:schemeClr val="tx1"/>
                </a:solidFill>
                <a:latin typeface="+mj-lt"/>
                <a:cs typeface="Arial" panose="020B0604020202020204" pitchFamily="34" charset="0"/>
              </a:rPr>
              <a:t>Højreklik på billedet og vælg </a:t>
            </a:r>
            <a:r>
              <a:rPr lang="da-DK" sz="800" b="1" noProof="1">
                <a:solidFill>
                  <a:schemeClr val="tx1"/>
                </a:solidFill>
                <a:latin typeface="+mj-lt"/>
                <a:cs typeface="Arial" panose="020B0604020202020204" pitchFamily="34" charset="0"/>
              </a:rPr>
              <a:t>Placer bagerst</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Hvis du sletter billedet og indsætter et nyt, kan billedet lægge sig foran tekst og grafik. Hvis dette sker, skal du vælge billedet, højreklikke og vælge </a:t>
            </a:r>
            <a:r>
              <a:rPr lang="da-DK" sz="800" b="1" noProof="1">
                <a:solidFill>
                  <a:schemeClr val="tx1"/>
                </a:solidFill>
                <a:latin typeface="+mj-lt"/>
                <a:cs typeface="Arial" panose="020B0604020202020204" pitchFamily="34" charset="0"/>
              </a:rPr>
              <a:t>Placer bagerst</a:t>
            </a:r>
          </a:p>
        </p:txBody>
      </p:sp>
      <p:sp>
        <p:nvSpPr>
          <p:cNvPr id="58" name="Text Box 48"/>
          <p:cNvSpPr txBox="1">
            <a:spLocks noChangeArrowheads="1"/>
          </p:cNvSpPr>
          <p:nvPr userDrawn="1"/>
        </p:nvSpPr>
        <p:spPr bwMode="auto">
          <a:xfrm>
            <a:off x="6691561" y="4765322"/>
            <a:ext cx="1634624"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Skabelonens farver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Du kan vælge mellem en række farver til baggrunde og grafer.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Højreklik på den flade, du vil skifte farve på, og derefter malerbøtte-ikonet (Fyldfarve til figur)</a:t>
            </a:r>
          </a:p>
        </p:txBody>
      </p:sp>
      <p:sp>
        <p:nvSpPr>
          <p:cNvPr id="59" name="Text Box 48"/>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Mere information</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Se</a:t>
            </a:r>
            <a:r>
              <a:rPr lang="da-DK" sz="800" b="0" baseline="0" noProof="1">
                <a:solidFill>
                  <a:schemeClr val="tx1"/>
                </a:solidFill>
                <a:latin typeface="+mj-lt"/>
                <a:cs typeface="Arial" panose="020B0604020202020204" pitchFamily="34" charset="0"/>
              </a:rPr>
              <a:t> designguiden</a:t>
            </a:r>
            <a:r>
              <a:rPr lang="da-DK" sz="800" b="0" noProof="1">
                <a:solidFill>
                  <a:schemeClr val="tx1"/>
                </a:solidFill>
                <a:latin typeface="+mj-lt"/>
                <a:cs typeface="Arial" panose="020B0604020202020204" pitchFamily="34" charset="0"/>
              </a:rPr>
              <a:t> på</a:t>
            </a:r>
            <a:r>
              <a:rPr lang="da-DK" sz="800" b="0" baseline="0" noProof="1">
                <a:solidFill>
                  <a:schemeClr val="tx1"/>
                </a:solidFill>
                <a:latin typeface="+mj-lt"/>
                <a:cs typeface="Arial" panose="020B0604020202020204" pitchFamily="34" charset="0"/>
              </a:rPr>
              <a:t/>
            </a:r>
            <a:br>
              <a:rPr lang="da-DK" sz="800" b="0" baseline="0" noProof="1">
                <a:solidFill>
                  <a:schemeClr val="tx1"/>
                </a:solidFill>
                <a:latin typeface="+mj-lt"/>
                <a:cs typeface="Arial" panose="020B0604020202020204" pitchFamily="34" charset="0"/>
              </a:rPr>
            </a:br>
            <a:r>
              <a:rPr lang="da-DK" sz="800" b="0" noProof="1">
                <a:solidFill>
                  <a:schemeClr val="accent4"/>
                </a:solidFill>
                <a:latin typeface="+mj-lt"/>
                <a:cs typeface="Arial" panose="020B0604020202020204" pitchFamily="34" charset="0"/>
                <a:hlinkClick r:id="rId2"/>
              </a:rPr>
              <a:t>www.designguide.ku.dk/ku/</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skabeloner/powerpoint/</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praesentationer/</a:t>
            </a:r>
            <a:endParaRPr lang="da-DK" sz="800" b="0" noProof="1">
              <a:solidFill>
                <a:schemeClr val="accent4"/>
              </a:solidFill>
              <a:latin typeface="+mj-lt"/>
              <a:cs typeface="Arial" panose="020B0604020202020204" pitchFamily="34" charset="0"/>
            </a:endParaRPr>
          </a:p>
        </p:txBody>
      </p:sp>
      <p:pic>
        <p:nvPicPr>
          <p:cNvPr id="60" name="Billede 25"/>
          <p:cNvPicPr>
            <a:picLocks noChangeAspect="1"/>
          </p:cNvPicPr>
          <p:nvPr userDrawn="1"/>
        </p:nvPicPr>
        <p:blipFill>
          <a:blip r:embed="rId5"/>
          <a:stretch>
            <a:fillRect/>
          </a:stretch>
        </p:blipFill>
        <p:spPr>
          <a:xfrm>
            <a:off x="6268044" y="4201412"/>
            <a:ext cx="257327" cy="275280"/>
          </a:xfrm>
          <a:prstGeom prst="rect">
            <a:avLst/>
          </a:prstGeom>
        </p:spPr>
      </p:pic>
      <p:pic>
        <p:nvPicPr>
          <p:cNvPr id="61" name="Billede 36"/>
          <p:cNvPicPr>
            <a:picLocks noChangeAspect="1"/>
          </p:cNvPicPr>
          <p:nvPr userDrawn="1"/>
        </p:nvPicPr>
        <p:blipFill>
          <a:blip r:embed="rId6"/>
          <a:stretch>
            <a:fillRect/>
          </a:stretch>
        </p:blipFill>
        <p:spPr>
          <a:xfrm>
            <a:off x="8223538" y="2795378"/>
            <a:ext cx="288708" cy="275280"/>
          </a:xfrm>
          <a:prstGeom prst="rect">
            <a:avLst/>
          </a:prstGeom>
        </p:spPr>
      </p:pic>
      <p:pic>
        <p:nvPicPr>
          <p:cNvPr id="62" name="Billede 37"/>
          <p:cNvPicPr>
            <a:picLocks noChangeAspect="1"/>
          </p:cNvPicPr>
          <p:nvPr userDrawn="1"/>
        </p:nvPicPr>
        <p:blipFill>
          <a:blip r:embed="rId7"/>
          <a:stretch>
            <a:fillRect/>
          </a:stretch>
        </p:blipFill>
        <p:spPr>
          <a:xfrm>
            <a:off x="8241826" y="3187789"/>
            <a:ext cx="223122" cy="228843"/>
          </a:xfrm>
          <a:prstGeom prst="rect">
            <a:avLst/>
          </a:prstGeom>
        </p:spPr>
      </p:pic>
      <p:sp>
        <p:nvSpPr>
          <p:cNvPr id="63" name="Text Box 48"/>
          <p:cNvSpPr txBox="1">
            <a:spLocks noChangeArrowheads="1"/>
          </p:cNvSpPr>
          <p:nvPr userDrawn="1"/>
        </p:nvSpPr>
        <p:spPr bwMode="auto">
          <a:xfrm>
            <a:off x="2564067"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Under knappen </a:t>
            </a:r>
            <a:r>
              <a:rPr lang="da-DK" altLang="da-DK" sz="800" b="1" baseline="0" noProof="1">
                <a:solidFill>
                  <a:schemeClr val="tx1"/>
                </a:solidFill>
                <a:latin typeface="+mn-lt"/>
                <a:cs typeface="Arial" panose="020B0604020202020204" pitchFamily="34" charset="0"/>
              </a:rPr>
              <a:t>Nyt dias/Nyt slide</a:t>
            </a:r>
            <a:r>
              <a:rPr lang="da-DK" altLang="da-DK" sz="8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a:t>
            </a:r>
            <a:endParaRPr lang="da-DK" altLang="da-DK" sz="800" noProof="1">
              <a:solidFill>
                <a:schemeClr val="tx1"/>
              </a:solidFill>
              <a:latin typeface="+mn-lt"/>
              <a:cs typeface="Arial" panose="020B0604020202020204" pitchFamily="34" charset="0"/>
            </a:endParaRPr>
          </a:p>
        </p:txBody>
      </p:sp>
      <p:pic>
        <p:nvPicPr>
          <p:cNvPr id="64" name="Billede 39"/>
          <p:cNvPicPr>
            <a:picLocks noChangeAspect="1"/>
          </p:cNvPicPr>
          <p:nvPr userDrawn="1"/>
        </p:nvPicPr>
        <p:blipFill rotWithShape="1">
          <a:blip r:embed="rId3"/>
          <a:srcRect l="2931" r="60888"/>
          <a:stretch/>
        </p:blipFill>
        <p:spPr>
          <a:xfrm>
            <a:off x="4231619" y="1844048"/>
            <a:ext cx="235367" cy="418987"/>
          </a:xfrm>
          <a:prstGeom prst="rect">
            <a:avLst/>
          </a:prstGeom>
        </p:spPr>
      </p:pic>
      <p:sp>
        <p:nvSpPr>
          <p:cNvPr id="65" name="Freeform 10"/>
          <p:cNvSpPr>
            <a:spLocks noChangeAspect="1"/>
          </p:cNvSpPr>
          <p:nvPr userDrawn="1"/>
        </p:nvSpPr>
        <p:spPr>
          <a:xfrm rot="19800000">
            <a:off x="44040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66" name="Freeform 10"/>
          <p:cNvSpPr>
            <a:spLocks noChangeAspect="1"/>
          </p:cNvSpPr>
          <p:nvPr userDrawn="1"/>
        </p:nvSpPr>
        <p:spPr>
          <a:xfrm rot="19800000">
            <a:off x="44164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Tree>
    <p:extLst>
      <p:ext uri="{BB962C8B-B14F-4D97-AF65-F5344CB8AC3E}">
        <p14:creationId xmlns:p14="http://schemas.microsoft.com/office/powerpoint/2010/main" val="2740279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smtClean="0"/>
              <a:t>Click to edit Master title style</a:t>
            </a:r>
            <a:endParaRPr lang="da-DK" noProof="0"/>
          </a:p>
        </p:txBody>
      </p:sp>
      <p:sp>
        <p:nvSpPr>
          <p:cNvPr id="3" name="Content Placeholder 2"/>
          <p:cNvSpPr>
            <a:spLocks noGrp="1"/>
          </p:cNvSpPr>
          <p:nvPr>
            <p:ph idx="1"/>
          </p:nvPr>
        </p:nvSpPr>
        <p:spPr>
          <a:xfrm>
            <a:off x="1390651" y="1374776"/>
            <a:ext cx="8769349" cy="1911349"/>
          </a:xfrm>
        </p:spPr>
        <p:txBody>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endParaRPr lang="da-DK" noProof="0"/>
          </a:p>
        </p:txBody>
      </p:sp>
      <p:sp>
        <p:nvSpPr>
          <p:cNvPr id="22" name="Picture Placeholder 21"/>
          <p:cNvSpPr>
            <a:spLocks noGrp="1"/>
          </p:cNvSpPr>
          <p:nvPr>
            <p:ph type="pic" sz="quarter" idx="13"/>
          </p:nvPr>
        </p:nvSpPr>
        <p:spPr>
          <a:xfrm>
            <a:off x="1392000" y="3358800"/>
            <a:ext cx="6432000" cy="2487600"/>
          </a:xfrm>
        </p:spPr>
        <p:txBody>
          <a:bodyPr/>
          <a:lstStyle/>
          <a:p>
            <a:endParaRPr lang="da-DK" noProof="0"/>
          </a:p>
        </p:txBody>
      </p:sp>
      <p:pic>
        <p:nvPicPr>
          <p:cNvPr id="23" name="Picture 14" descr="fke3b.jpg"/>
          <p:cNvPicPr>
            <a:picLocks noChangeAspect="1"/>
          </p:cNvPicPr>
          <p:nvPr userDrawn="1"/>
        </p:nvPicPr>
        <p:blipFill>
          <a:blip r:embed="rId2"/>
          <a:srcRect/>
          <a:stretch>
            <a:fillRect/>
          </a:stretch>
        </p:blipFill>
        <p:spPr bwMode="auto">
          <a:xfrm>
            <a:off x="-1873250" y="2708275"/>
            <a:ext cx="622300" cy="228600"/>
          </a:xfrm>
          <a:prstGeom prst="rect">
            <a:avLst/>
          </a:prstGeom>
          <a:noFill/>
          <a:ln w="9525">
            <a:noFill/>
            <a:miter lim="800000"/>
            <a:headEnd/>
            <a:tailEnd/>
          </a:ln>
        </p:spPr>
      </p:pic>
      <p:sp>
        <p:nvSpPr>
          <p:cNvPr id="24" name="TextBox 17"/>
          <p:cNvSpPr txBox="1"/>
          <p:nvPr userDrawn="1"/>
        </p:nvSpPr>
        <p:spPr>
          <a:xfrm>
            <a:off x="-1873251" y="1474788"/>
            <a:ext cx="1729317" cy="1862048"/>
          </a:xfrm>
          <a:prstGeom prst="rect">
            <a:avLst/>
          </a:prstGeom>
          <a:noFill/>
        </p:spPr>
        <p:txBody>
          <a:bodyPr lIns="0" tIns="0" rIns="0" bIns="0">
            <a:spAutoFit/>
          </a:bodyPr>
          <a:lstStyle/>
          <a:p>
            <a:r>
              <a:rPr lang="da-DK" sz="1100" noProof="0" smtClean="0">
                <a:solidFill>
                  <a:schemeClr val="bg1"/>
                </a:solidFill>
                <a:cs typeface="Arial" charset="0"/>
              </a:rPr>
              <a:t>Tekst starter uden punktopstilling</a:t>
            </a:r>
            <a:br>
              <a:rPr lang="da-DK" sz="1100" noProof="0" smtClean="0">
                <a:solidFill>
                  <a:schemeClr val="bg1"/>
                </a:solidFill>
                <a:cs typeface="Arial" charset="0"/>
              </a:rPr>
            </a:br>
            <a:endParaRPr lang="da-DK" sz="1100" noProof="0" smtClean="0">
              <a:solidFill>
                <a:schemeClr val="bg1"/>
              </a:solidFill>
              <a:cs typeface="Arial" charset="0"/>
            </a:endParaRPr>
          </a:p>
          <a:p>
            <a:r>
              <a:rPr lang="da-DK" sz="1100" noProof="0" smtClean="0">
                <a:solidFill>
                  <a:schemeClr val="bg1"/>
                </a:solidFill>
                <a:cs typeface="Arial" charset="0"/>
              </a:rPr>
              <a:t>For at få punkt-opstilling på teksten, brug forøg indrykning</a:t>
            </a:r>
          </a:p>
          <a:p>
            <a:endParaRPr lang="da-DK" sz="1100" noProof="0" smtClean="0">
              <a:solidFill>
                <a:schemeClr val="bg1"/>
              </a:solidFill>
              <a:cs typeface="Arial" charset="0"/>
            </a:endParaRPr>
          </a:p>
          <a:p>
            <a:endParaRPr lang="da-DK" sz="1100" noProof="0" smtClean="0">
              <a:solidFill>
                <a:schemeClr val="bg1"/>
              </a:solidFill>
              <a:cs typeface="Arial" charset="0"/>
            </a:endParaRPr>
          </a:p>
          <a:p>
            <a:r>
              <a:rPr lang="da-DK" sz="1100" noProof="0" smtClean="0">
                <a:solidFill>
                  <a:schemeClr val="bg1"/>
                </a:solidFill>
                <a:cs typeface="Arial" charset="0"/>
              </a:rPr>
              <a:t>For at få venstre-stillet tekst uden punktopstilling, brug formindsk indrykning</a:t>
            </a:r>
            <a:endParaRPr lang="da-DK" sz="1100" noProof="0">
              <a:solidFill>
                <a:schemeClr val="bg1"/>
              </a:solidFill>
              <a:cs typeface="Arial" charset="0"/>
            </a:endParaRPr>
          </a:p>
        </p:txBody>
      </p:sp>
      <p:sp>
        <p:nvSpPr>
          <p:cNvPr id="25" name="Line 37"/>
          <p:cNvSpPr>
            <a:spLocks noChangeShapeType="1"/>
          </p:cNvSpPr>
          <p:nvPr userDrawn="1"/>
        </p:nvSpPr>
        <p:spPr bwMode="auto">
          <a:xfrm>
            <a:off x="-1873251" y="1412875"/>
            <a:ext cx="1729317" cy="0"/>
          </a:xfrm>
          <a:prstGeom prst="line">
            <a:avLst/>
          </a:prstGeom>
          <a:noFill/>
          <a:ln w="12700">
            <a:solidFill>
              <a:schemeClr val="bg1"/>
            </a:solidFill>
            <a:round/>
            <a:headEnd/>
            <a:tailEnd/>
          </a:ln>
          <a:effectLst/>
        </p:spPr>
        <p:txBody>
          <a:bodyPr/>
          <a:lstStyle/>
          <a:p>
            <a:endParaRPr lang="da-DK" sz="1800" noProof="0"/>
          </a:p>
        </p:txBody>
      </p:sp>
      <p:sp>
        <p:nvSpPr>
          <p:cNvPr id="26" name="Text Box 38"/>
          <p:cNvSpPr txBox="1">
            <a:spLocks noChangeArrowheads="1"/>
          </p:cNvSpPr>
          <p:nvPr userDrawn="1"/>
        </p:nvSpPr>
        <p:spPr bwMode="auto">
          <a:xfrm>
            <a:off x="-1873251" y="827089"/>
            <a:ext cx="1729317" cy="168275"/>
          </a:xfrm>
          <a:prstGeom prst="rect">
            <a:avLst/>
          </a:prstGeom>
          <a:noFill/>
          <a:ln w="9525">
            <a:noFill/>
            <a:miter lim="800000"/>
            <a:headEnd/>
            <a:tailEnd/>
          </a:ln>
          <a:effectLst/>
        </p:spPr>
        <p:txBody>
          <a:bodyPr lIns="0" tIns="0" rIns="0" bIns="0">
            <a:spAutoFit/>
          </a:bodyPr>
          <a:lstStyle/>
          <a:p>
            <a:r>
              <a:rPr lang="da-DK" sz="1100" noProof="0" smtClean="0">
                <a:solidFill>
                  <a:schemeClr val="bg1"/>
                </a:solidFill>
              </a:rPr>
              <a:t>Overskrift her</a:t>
            </a:r>
            <a:endParaRPr lang="da-DK" sz="1100" noProof="0">
              <a:solidFill>
                <a:schemeClr val="bg1"/>
              </a:solidFill>
            </a:endParaRPr>
          </a:p>
        </p:txBody>
      </p:sp>
      <p:sp>
        <p:nvSpPr>
          <p:cNvPr id="27" name="Line 39"/>
          <p:cNvSpPr>
            <a:spLocks noChangeShapeType="1"/>
          </p:cNvSpPr>
          <p:nvPr userDrawn="1"/>
        </p:nvSpPr>
        <p:spPr bwMode="auto">
          <a:xfrm>
            <a:off x="-1873251" y="765175"/>
            <a:ext cx="1729317" cy="0"/>
          </a:xfrm>
          <a:prstGeom prst="line">
            <a:avLst/>
          </a:prstGeom>
          <a:noFill/>
          <a:ln w="12700">
            <a:solidFill>
              <a:schemeClr val="bg1"/>
            </a:solidFill>
            <a:round/>
            <a:headEnd/>
            <a:tailEnd/>
          </a:ln>
          <a:effectLst/>
        </p:spPr>
        <p:txBody>
          <a:bodyPr/>
          <a:lstStyle/>
          <a:p>
            <a:endParaRPr lang="da-DK" sz="1800" noProof="0"/>
          </a:p>
        </p:txBody>
      </p:sp>
      <p:pic>
        <p:nvPicPr>
          <p:cNvPr id="28" name="Picture 40"/>
          <p:cNvPicPr>
            <a:picLocks noChangeAspect="1" noChangeArrowheads="1"/>
          </p:cNvPicPr>
          <p:nvPr userDrawn="1"/>
        </p:nvPicPr>
        <p:blipFill>
          <a:blip r:embed="rId3"/>
          <a:srcRect/>
          <a:stretch>
            <a:fillRect/>
          </a:stretch>
        </p:blipFill>
        <p:spPr bwMode="auto">
          <a:xfrm>
            <a:off x="-1873250" y="3875088"/>
            <a:ext cx="673100" cy="257175"/>
          </a:xfrm>
          <a:prstGeom prst="rect">
            <a:avLst/>
          </a:prstGeom>
          <a:noFill/>
          <a:ln w="9525">
            <a:noFill/>
            <a:miter lim="800000"/>
            <a:headEnd/>
            <a:tailEnd/>
          </a:ln>
          <a:effectLst/>
        </p:spPr>
      </p:pic>
      <p:sp>
        <p:nvSpPr>
          <p:cNvPr id="29" name="Line 41"/>
          <p:cNvSpPr>
            <a:spLocks noChangeShapeType="1"/>
          </p:cNvSpPr>
          <p:nvPr userDrawn="1"/>
        </p:nvSpPr>
        <p:spPr bwMode="auto">
          <a:xfrm flipV="1">
            <a:off x="-1693333" y="4164013"/>
            <a:ext cx="0" cy="215900"/>
          </a:xfrm>
          <a:prstGeom prst="line">
            <a:avLst/>
          </a:prstGeom>
          <a:noFill/>
          <a:ln w="38100">
            <a:solidFill>
              <a:schemeClr val="bg1"/>
            </a:solidFill>
            <a:round/>
            <a:headEnd/>
            <a:tailEnd type="triangle" w="med" len="med"/>
          </a:ln>
          <a:effectLst/>
        </p:spPr>
        <p:txBody>
          <a:bodyPr/>
          <a:lstStyle/>
          <a:p>
            <a:endParaRPr lang="da-DK" sz="1800" noProof="0"/>
          </a:p>
        </p:txBody>
      </p:sp>
      <p:sp>
        <p:nvSpPr>
          <p:cNvPr id="30" name="Line 42"/>
          <p:cNvSpPr>
            <a:spLocks noChangeShapeType="1"/>
          </p:cNvSpPr>
          <p:nvPr userDrawn="1"/>
        </p:nvSpPr>
        <p:spPr bwMode="auto">
          <a:xfrm>
            <a:off x="-1488018" y="3875089"/>
            <a:ext cx="287867" cy="288925"/>
          </a:xfrm>
          <a:prstGeom prst="line">
            <a:avLst/>
          </a:prstGeom>
          <a:noFill/>
          <a:ln w="28575">
            <a:solidFill>
              <a:schemeClr val="tx1"/>
            </a:solidFill>
            <a:round/>
            <a:headEnd/>
            <a:tailEnd/>
          </a:ln>
          <a:effectLst/>
        </p:spPr>
        <p:txBody>
          <a:bodyPr/>
          <a:lstStyle/>
          <a:p>
            <a:endParaRPr lang="da-DK" sz="1800" noProof="0"/>
          </a:p>
        </p:txBody>
      </p:sp>
      <p:sp>
        <p:nvSpPr>
          <p:cNvPr id="31" name="Line 43"/>
          <p:cNvSpPr>
            <a:spLocks noChangeShapeType="1"/>
          </p:cNvSpPr>
          <p:nvPr userDrawn="1"/>
        </p:nvSpPr>
        <p:spPr bwMode="auto">
          <a:xfrm flipH="1">
            <a:off x="-1488018" y="3875089"/>
            <a:ext cx="287867" cy="288925"/>
          </a:xfrm>
          <a:prstGeom prst="line">
            <a:avLst/>
          </a:prstGeom>
          <a:noFill/>
          <a:ln w="28575">
            <a:solidFill>
              <a:schemeClr val="tx1"/>
            </a:solidFill>
            <a:round/>
            <a:headEnd/>
            <a:tailEnd/>
          </a:ln>
          <a:effectLst/>
        </p:spPr>
        <p:txBody>
          <a:bodyPr/>
          <a:lstStyle/>
          <a:p>
            <a:endParaRPr lang="da-DK" sz="1800" noProof="0"/>
          </a:p>
        </p:txBody>
      </p:sp>
      <p:sp>
        <p:nvSpPr>
          <p:cNvPr id="32" name="Line 44"/>
          <p:cNvSpPr>
            <a:spLocks noChangeShapeType="1"/>
          </p:cNvSpPr>
          <p:nvPr userDrawn="1"/>
        </p:nvSpPr>
        <p:spPr bwMode="auto">
          <a:xfrm>
            <a:off x="-1873251" y="2679701"/>
            <a:ext cx="287867" cy="288925"/>
          </a:xfrm>
          <a:prstGeom prst="line">
            <a:avLst/>
          </a:prstGeom>
          <a:noFill/>
          <a:ln w="28575">
            <a:solidFill>
              <a:schemeClr val="tx1"/>
            </a:solidFill>
            <a:round/>
            <a:headEnd/>
            <a:tailEnd/>
          </a:ln>
          <a:effectLst/>
        </p:spPr>
        <p:txBody>
          <a:bodyPr/>
          <a:lstStyle/>
          <a:p>
            <a:endParaRPr lang="da-DK" sz="1800" noProof="0"/>
          </a:p>
        </p:txBody>
      </p:sp>
      <p:sp>
        <p:nvSpPr>
          <p:cNvPr id="33" name="Line 45"/>
          <p:cNvSpPr>
            <a:spLocks noChangeShapeType="1"/>
          </p:cNvSpPr>
          <p:nvPr userDrawn="1"/>
        </p:nvSpPr>
        <p:spPr bwMode="auto">
          <a:xfrm flipH="1">
            <a:off x="-1873251" y="2679701"/>
            <a:ext cx="287867" cy="288925"/>
          </a:xfrm>
          <a:prstGeom prst="line">
            <a:avLst/>
          </a:prstGeom>
          <a:noFill/>
          <a:ln w="28575">
            <a:solidFill>
              <a:schemeClr val="tx1"/>
            </a:solidFill>
            <a:round/>
            <a:headEnd/>
            <a:tailEnd/>
          </a:ln>
          <a:effectLst/>
        </p:spPr>
        <p:txBody>
          <a:bodyPr/>
          <a:lstStyle/>
          <a:p>
            <a:endParaRPr lang="da-DK" sz="1800" noProof="0"/>
          </a:p>
        </p:txBody>
      </p:sp>
      <p:sp>
        <p:nvSpPr>
          <p:cNvPr id="34" name="Line 46"/>
          <p:cNvSpPr>
            <a:spLocks noChangeShapeType="1"/>
          </p:cNvSpPr>
          <p:nvPr userDrawn="1"/>
        </p:nvSpPr>
        <p:spPr bwMode="auto">
          <a:xfrm flipH="1">
            <a:off x="-1200151" y="2800350"/>
            <a:ext cx="287867" cy="0"/>
          </a:xfrm>
          <a:prstGeom prst="line">
            <a:avLst/>
          </a:prstGeom>
          <a:noFill/>
          <a:ln w="38100">
            <a:solidFill>
              <a:schemeClr val="bg1"/>
            </a:solidFill>
            <a:round/>
            <a:headEnd/>
            <a:tailEnd type="triangle" w="med" len="med"/>
          </a:ln>
          <a:effectLst/>
        </p:spPr>
        <p:txBody>
          <a:bodyPr/>
          <a:lstStyle/>
          <a:p>
            <a:endParaRPr lang="da-DK" sz="1800" noProof="0"/>
          </a:p>
        </p:txBody>
      </p:sp>
      <p:sp>
        <p:nvSpPr>
          <p:cNvPr id="36" name="Line 48"/>
          <p:cNvSpPr>
            <a:spLocks noChangeShapeType="1"/>
          </p:cNvSpPr>
          <p:nvPr userDrawn="1"/>
        </p:nvSpPr>
        <p:spPr bwMode="auto">
          <a:xfrm>
            <a:off x="-1873251" y="4676775"/>
            <a:ext cx="1729317" cy="0"/>
          </a:xfrm>
          <a:prstGeom prst="line">
            <a:avLst/>
          </a:prstGeom>
          <a:noFill/>
          <a:ln w="12700">
            <a:solidFill>
              <a:schemeClr val="bg1"/>
            </a:solidFill>
            <a:round/>
            <a:headEnd/>
            <a:tailEnd/>
          </a:ln>
          <a:effectLst/>
        </p:spPr>
        <p:txBody>
          <a:bodyPr/>
          <a:lstStyle/>
          <a:p>
            <a:endParaRPr lang="da-DK" sz="1800" noProof="0"/>
          </a:p>
        </p:txBody>
      </p:sp>
      <p:sp>
        <p:nvSpPr>
          <p:cNvPr id="37" name="Text Box 48"/>
          <p:cNvSpPr txBox="1">
            <a:spLocks noChangeArrowheads="1"/>
          </p:cNvSpPr>
          <p:nvPr userDrawn="1"/>
        </p:nvSpPr>
        <p:spPr bwMode="auto">
          <a:xfrm>
            <a:off x="-1873251" y="4722813"/>
            <a:ext cx="1873251" cy="1523494"/>
          </a:xfrm>
          <a:prstGeom prst="rect">
            <a:avLst/>
          </a:prstGeom>
          <a:noFill/>
          <a:ln w="9525">
            <a:noFill/>
            <a:miter lim="800000"/>
            <a:headEnd/>
            <a:tailEnd/>
          </a:ln>
          <a:effectLst/>
        </p:spPr>
        <p:txBody>
          <a:bodyPr lIns="0" tIns="0" rIns="0" bIns="0">
            <a:spAutoFit/>
          </a:bodyPr>
          <a:lstStyle/>
          <a:p>
            <a:r>
              <a:rPr lang="da-DK" sz="1100">
                <a:solidFill>
                  <a:schemeClr val="bg1"/>
                </a:solidFill>
              </a:rPr>
              <a:t>For at ændre ”Enhedens navn” og ”Sted og dato”:</a:t>
            </a:r>
          </a:p>
          <a:p>
            <a:endParaRPr lang="da-DK" sz="1100">
              <a:solidFill>
                <a:schemeClr val="bg1"/>
              </a:solidFill>
            </a:endParaRPr>
          </a:p>
          <a:p>
            <a:r>
              <a:rPr lang="da-DK" sz="1100">
                <a:solidFill>
                  <a:schemeClr val="bg1"/>
                </a:solidFill>
              </a:rPr>
              <a:t>Klik i menulinjen, </a:t>
            </a:r>
          </a:p>
          <a:p>
            <a:r>
              <a:rPr lang="da-DK" sz="1100">
                <a:solidFill>
                  <a:schemeClr val="bg1"/>
                </a:solidFill>
              </a:rPr>
              <a:t>vælg </a:t>
            </a:r>
            <a:r>
              <a:rPr lang="da-DK" sz="1100" smtClean="0">
                <a:solidFill>
                  <a:schemeClr val="bg1"/>
                </a:solidFill>
              </a:rPr>
              <a:t>”Indsæt” </a:t>
            </a:r>
            <a:r>
              <a:rPr lang="da-DK" sz="1100">
                <a:solidFill>
                  <a:schemeClr val="bg1"/>
                </a:solidFill>
              </a:rPr>
              <a:t>&gt; ”Sidehoved / Sidefod”.</a:t>
            </a:r>
          </a:p>
          <a:p>
            <a:r>
              <a:rPr lang="da-DK" sz="1100">
                <a:solidFill>
                  <a:schemeClr val="bg1"/>
                </a:solidFill>
              </a:rPr>
              <a:t>Indføj ”Sted og dato” i feltet for </a:t>
            </a:r>
            <a:r>
              <a:rPr lang="da-DK" sz="1100" smtClean="0">
                <a:solidFill>
                  <a:schemeClr val="bg1"/>
                </a:solidFill>
              </a:rPr>
              <a:t>dato </a:t>
            </a:r>
            <a:r>
              <a:rPr lang="da-DK" sz="1100">
                <a:solidFill>
                  <a:schemeClr val="bg1"/>
                </a:solidFill>
              </a:rPr>
              <a:t>og ”Enhedens navn” i Sidefod</a:t>
            </a:r>
          </a:p>
        </p:txBody>
      </p:sp>
      <p:sp>
        <p:nvSpPr>
          <p:cNvPr id="35" name="Date Placeholder 34"/>
          <p:cNvSpPr>
            <a:spLocks noGrp="1"/>
          </p:cNvSpPr>
          <p:nvPr>
            <p:ph type="dt" sz="half" idx="14"/>
          </p:nvPr>
        </p:nvSpPr>
        <p:spPr/>
        <p:txBody>
          <a:bodyPr/>
          <a:lstStyle/>
          <a:p>
            <a:r>
              <a:rPr lang="da-DK" noProof="0" smtClean="0"/>
              <a:t>Sted og dato</a:t>
            </a:r>
            <a:endParaRPr lang="da-DK" noProof="0"/>
          </a:p>
        </p:txBody>
      </p:sp>
      <p:sp>
        <p:nvSpPr>
          <p:cNvPr id="38" name="Slide Number Placeholder 37"/>
          <p:cNvSpPr>
            <a:spLocks noGrp="1"/>
          </p:cNvSpPr>
          <p:nvPr>
            <p:ph type="sldNum" sz="quarter" idx="15"/>
          </p:nvPr>
        </p:nvSpPr>
        <p:spPr/>
        <p:txBody>
          <a:bodyPr/>
          <a:lstStyle/>
          <a:p>
            <a:r>
              <a:rPr lang="da-DK" smtClean="0"/>
              <a:t>Dias </a:t>
            </a:r>
            <a:fld id="{C3CC35E3-D664-4E28-B78A-E4B8421FC00F}" type="slidenum">
              <a:rPr lang="da-DK" smtClean="0"/>
              <a:pPr/>
              <a:t>‹#›</a:t>
            </a:fld>
            <a:endParaRPr lang="da-DK"/>
          </a:p>
        </p:txBody>
      </p:sp>
      <p:sp>
        <p:nvSpPr>
          <p:cNvPr id="39" name="Footer Placeholder 38"/>
          <p:cNvSpPr>
            <a:spLocks noGrp="1"/>
          </p:cNvSpPr>
          <p:nvPr>
            <p:ph type="ftr" sz="quarter" idx="16"/>
          </p:nvPr>
        </p:nvSpPr>
        <p:spPr/>
        <p:txBody>
          <a:bodyPr/>
          <a:lstStyle/>
          <a:p>
            <a:r>
              <a:rPr lang="da-DK" smtClean="0"/>
              <a:t>Enhedens navn</a:t>
            </a:r>
            <a:endParaRPr lang="da-DK"/>
          </a:p>
        </p:txBody>
      </p:sp>
    </p:spTree>
    <p:extLst>
      <p:ext uri="{BB962C8B-B14F-4D97-AF65-F5344CB8AC3E}">
        <p14:creationId xmlns:p14="http://schemas.microsoft.com/office/powerpoint/2010/main" val="400055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højre ">
    <p:spTree>
      <p:nvGrpSpPr>
        <p:cNvPr id="1" name=""/>
        <p:cNvGrpSpPr/>
        <p:nvPr/>
      </p:nvGrpSpPr>
      <p:grpSpPr>
        <a:xfrm>
          <a:off x="0" y="0"/>
          <a:ext cx="0" cy="0"/>
          <a:chOff x="0" y="0"/>
          <a:chExt cx="0" cy="0"/>
        </a:xfrm>
      </p:grpSpPr>
      <p:sp>
        <p:nvSpPr>
          <p:cNvPr id="12" name="Pladsholder til billede 9"/>
          <p:cNvSpPr>
            <a:spLocks noGrp="1"/>
          </p:cNvSpPr>
          <p:nvPr>
            <p:ph type="pic" sz="quarter" idx="14" hasCustomPrompt="1"/>
          </p:nvPr>
        </p:nvSpPr>
        <p:spPr>
          <a:xfrm>
            <a:off x="8804" y="0"/>
            <a:ext cx="12192000" cy="6858000"/>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br>
              <a:rPr lang="da-DK" dirty="0"/>
            </a:br>
            <a:r>
              <a:rPr lang="da-DK" dirty="0"/>
              <a:t> </a:t>
            </a:r>
          </a:p>
        </p:txBody>
      </p:sp>
      <p:sp>
        <p:nvSpPr>
          <p:cNvPr id="2" name="Titel 2"/>
          <p:cNvSpPr>
            <a:spLocks noGrp="1"/>
          </p:cNvSpPr>
          <p:nvPr>
            <p:ph type="ctrTitle"/>
          </p:nvPr>
        </p:nvSpPr>
        <p:spPr>
          <a:xfrm>
            <a:off x="6243638" y="691815"/>
            <a:ext cx="594836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US" smtClean="0"/>
              <a:t>Click to edit Master title style</a:t>
            </a:r>
            <a:endParaRPr lang="da-DK" dirty="0"/>
          </a:p>
        </p:txBody>
      </p:sp>
      <p:sp>
        <p:nvSpPr>
          <p:cNvPr id="4" name="Pladsholder til dato 3"/>
          <p:cNvSpPr>
            <a:spLocks noGrp="1"/>
          </p:cNvSpPr>
          <p:nvPr>
            <p:ph type="dt" sz="half" idx="10"/>
          </p:nvPr>
        </p:nvSpPr>
        <p:spPr>
          <a:xfrm>
            <a:off x="10329111" y="-385164"/>
            <a:ext cx="814976" cy="176797"/>
          </a:xfrm>
        </p:spPr>
        <p:txBody>
          <a:bodyPr/>
          <a:lstStyle>
            <a:lvl1pPr>
              <a:defRPr sz="100">
                <a:solidFill>
                  <a:schemeClr val="bg1"/>
                </a:solidFill>
              </a:defRPr>
            </a:lvl1pPr>
          </a:lstStyle>
          <a:p>
            <a:fld id="{C333159E-FBB4-453B-BB73-EC3ABA0B9EC3}" type="datetime1">
              <a:rPr lang="da-DK" smtClean="0"/>
              <a:t>06-11-2019</a:t>
            </a:fld>
            <a:endParaRPr lang="da-DK" dirty="0"/>
          </a:p>
        </p:txBody>
      </p:sp>
      <p:sp>
        <p:nvSpPr>
          <p:cNvPr id="5" name="Pladsholder til sidefod 4"/>
          <p:cNvSpPr>
            <a:spLocks noGrp="1"/>
          </p:cNvSpPr>
          <p:nvPr>
            <p:ph type="ftr" sz="quarter" idx="11"/>
          </p:nvPr>
        </p:nvSpPr>
        <p:spPr>
          <a:xfrm>
            <a:off x="3236495" y="-385164"/>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164"/>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15" name="Pladsholder til tekst 14"/>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0" name="Titel 1"/>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0345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72EBC29C-0917-4C4D-9E80-3B6188930562}" type="datetime1">
              <a:rPr lang="da-DK" smtClean="0"/>
              <a:t>06-11-2019</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6243638" y="2271092"/>
            <a:ext cx="5948362"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en-US" smtClean="0"/>
              <a:t>Click to edit Master title style</a:t>
            </a:r>
            <a:endParaRPr lang="da-DK" dirty="0"/>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aseline="0"/>
            </a:lvl1pPr>
          </a:lstStyle>
          <a:p>
            <a:pPr lvl="0"/>
            <a:r>
              <a:rPr lang="da-DK" dirty="0"/>
              <a:t>Navn på oplægsholder, KU-enhed, sted og dato</a:t>
            </a:r>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62967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egl stor ">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8880D59A-D7B0-4B9B-8B78-E4C3DDBABBD4}" type="datetime1">
              <a:rPr lang="da-DK" smtClean="0"/>
              <a:t>06-11-2019</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hasCustomPrompt="1"/>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da-DK" dirty="0"/>
              <a:t>master</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428179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egl lille ">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DACD5312-4BB5-4AD3-ABB6-C66798F20444}" type="datetime1">
              <a:rPr lang="da-DK" smtClean="0"/>
              <a:t>06-11-2019</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smtClean="0"/>
              <a:t>Click to edit Master title style</a:t>
            </a:r>
            <a:endParaRPr lang="da-DK" dirty="0"/>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169068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5186"/>
          </a:xfrm>
        </p:spPr>
        <p:txBody>
          <a:bodyPr/>
          <a:lstStyle/>
          <a:p>
            <a:pPr lvl="0"/>
            <a:r>
              <a:rPr lang="da-DK" dirty="0"/>
              <a:t>Klik for at tilføje overskrift</a:t>
            </a:r>
          </a:p>
        </p:txBody>
      </p:sp>
      <p:sp>
        <p:nvSpPr>
          <p:cNvPr id="3" name="Pladsholder til indhold 2"/>
          <p:cNvSpPr>
            <a:spLocks noGrp="1"/>
          </p:cNvSpPr>
          <p:nvPr>
            <p:ph idx="1" hasCustomPrompt="1"/>
          </p:nvPr>
        </p:nvSpPr>
        <p:spPr>
          <a:xfrm>
            <a:off x="588963" y="1635125"/>
            <a:ext cx="11012488" cy="4675188"/>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a:lvl4pPr>
          </a:lstStyle>
          <a:p>
            <a:pPr lvl="0"/>
            <a:r>
              <a:rPr lang="da-DK" dirty="0"/>
              <a:t>Klik for at indsætte tekst</a:t>
            </a:r>
          </a:p>
          <a:p>
            <a:pPr lvl="1"/>
            <a:r>
              <a:rPr lang="da-DK" dirty="0"/>
              <a:t>Andet niveau</a:t>
            </a:r>
          </a:p>
          <a:p>
            <a:pPr lvl="2"/>
            <a:r>
              <a:rPr lang="da-DK" dirty="0"/>
              <a:t>Tredje niveau</a:t>
            </a:r>
          </a:p>
        </p:txBody>
      </p:sp>
      <p:sp>
        <p:nvSpPr>
          <p:cNvPr id="4" name="Pladsholder til dato 3"/>
          <p:cNvSpPr>
            <a:spLocks noGrp="1"/>
          </p:cNvSpPr>
          <p:nvPr>
            <p:ph type="dt" sz="half" idx="10"/>
          </p:nvPr>
        </p:nvSpPr>
        <p:spPr/>
        <p:txBody>
          <a:bodyPr/>
          <a:lstStyle/>
          <a:p>
            <a:fld id="{3C829339-1C74-4825-ADEB-BCD7E13EFC81}" type="datetime1">
              <a:rPr lang="da-DK" smtClean="0"/>
              <a:t>06-11-2019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el og to indholdsobjekter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8535" cy="4675187"/>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stStyle>
          <a:p>
            <a:pPr lvl="0"/>
            <a:r>
              <a:rPr lang="da-DK" dirty="0"/>
              <a:t>Klik for at indsætte tekst</a:t>
            </a:r>
          </a:p>
          <a:p>
            <a:pPr lvl="1"/>
            <a:r>
              <a:rPr lang="da-DK" dirty="0"/>
              <a:t>Andet niveau</a:t>
            </a:r>
          </a:p>
          <a:p>
            <a:pPr lvl="2"/>
            <a:r>
              <a:rPr lang="da-DK" dirty="0"/>
              <a:t>Tredje niveau</a:t>
            </a:r>
          </a:p>
          <a:p>
            <a:pPr lvl="3"/>
            <a:endParaRPr lang="da-DK" dirty="0"/>
          </a:p>
        </p:txBody>
      </p:sp>
      <p:sp>
        <p:nvSpPr>
          <p:cNvPr id="4" name="Pladsholder til indhold 3"/>
          <p:cNvSpPr>
            <a:spLocks noGrp="1"/>
          </p:cNvSpPr>
          <p:nvPr>
            <p:ph sz="half" idx="2" hasCustomPrompt="1"/>
          </p:nvPr>
        </p:nvSpPr>
        <p:spPr>
          <a:xfrm>
            <a:off x="6244502" y="1635125"/>
            <a:ext cx="5356948" cy="4675187"/>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lang="da-DK" dirty="0" smtClean="0"/>
            </a:lvl4pPr>
            <a:lvl5pPr>
              <a:defRPr lang="da-DK" dirty="0"/>
            </a:lvl5pPr>
            <a:lvl8pPr marL="719138" indent="0">
              <a:buNone/>
              <a:defRPr/>
            </a:lvl8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EE4FFEAA-BA47-4F55-BB2A-ABDD4DBF5CDE}" type="datetime1">
              <a:rPr lang="da-DK" smtClean="0"/>
              <a:t>06-11-2019</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75496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3639" y="1635125"/>
            <a:ext cx="5357812" cy="4675187"/>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5" y="620712"/>
            <a:ext cx="11012486" cy="865187"/>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9398" cy="4675188"/>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7822542C-E4D2-4366-8573-42718107279F}" type="datetime1">
              <a:rPr lang="da-DK" smtClean="0"/>
              <a:t>06-11-2019</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5186"/>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588964" y="1635125"/>
            <a:ext cx="11012487" cy="4675188"/>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7" name="Rectangle 19"/>
          <p:cNvSpPr/>
          <p:nvPr userDrawn="1"/>
        </p:nvSpPr>
        <p:spPr>
          <a:xfrm>
            <a:off x="0" y="2"/>
            <a:ext cx="12192000" cy="33265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8" name="Picture 7"/>
          <p:cNvPicPr>
            <a:picLocks noChangeAspect="1"/>
          </p:cNvPicPr>
          <p:nvPr userDrawn="1"/>
        </p:nvPicPr>
        <p:blipFill rotWithShape="1">
          <a:blip r:embed="rId25"/>
          <a:srcRect l="12043" t="11448" r="17199" b="13844"/>
          <a:stretch/>
        </p:blipFill>
        <p:spPr>
          <a:xfrm>
            <a:off x="335534" y="63578"/>
            <a:ext cx="166516" cy="211296"/>
          </a:xfrm>
          <a:prstGeom prst="rect">
            <a:avLst/>
          </a:prstGeom>
        </p:spPr>
      </p:pic>
      <p:pic>
        <p:nvPicPr>
          <p:cNvPr id="9" name="Picture 27"/>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54698" y="96467"/>
            <a:ext cx="2346641" cy="159521"/>
          </a:xfrm>
          <a:prstGeom prst="rect">
            <a:avLst/>
          </a:prstGeom>
        </p:spPr>
      </p:pic>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endParaRPr lang="da-DK" dirty="0"/>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da-DK" smtClean="0"/>
              <a:pPr/>
              <a:t>‹#›</a:t>
            </a:fld>
            <a:endParaRPr lang="da-DK" dirty="0"/>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fld id="{4276E65D-4FB3-40ED-B65A-20F69F4A226A}" type="datetime1">
              <a:rPr lang="da-DK" smtClean="0"/>
              <a:t>06-11-2019</a:t>
            </a:fld>
            <a:endParaRPr lang="da-DK" dirty="0"/>
          </a:p>
        </p:txBody>
      </p:sp>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0" r:id="rId1"/>
    <p:sldLayoutId id="2147483674" r:id="rId2"/>
    <p:sldLayoutId id="2147483673" r:id="rId3"/>
    <p:sldLayoutId id="2147483671" r:id="rId4"/>
    <p:sldLayoutId id="2147483659" r:id="rId5"/>
    <p:sldLayoutId id="2147483672" r:id="rId6"/>
    <p:sldLayoutId id="2147483660" r:id="rId7"/>
    <p:sldLayoutId id="2147483662" r:id="rId8"/>
    <p:sldLayoutId id="2147483684" r:id="rId9"/>
    <p:sldLayoutId id="2147483685" r:id="rId10"/>
    <p:sldLayoutId id="2147483677" r:id="rId11"/>
    <p:sldLayoutId id="2147483675" r:id="rId12"/>
    <p:sldLayoutId id="2147483676" r:id="rId13"/>
    <p:sldLayoutId id="2147483678" r:id="rId14"/>
    <p:sldLayoutId id="2147483681" r:id="rId15"/>
    <p:sldLayoutId id="2147483682" r:id="rId16"/>
    <p:sldLayoutId id="2147483683" r:id="rId17"/>
    <p:sldLayoutId id="2147483687" r:id="rId18"/>
    <p:sldLayoutId id="2147483664" r:id="rId19"/>
    <p:sldLayoutId id="2147483665" r:id="rId20"/>
    <p:sldLayoutId id="2147483689" r:id="rId21"/>
    <p:sldLayoutId id="2147483688" r:id="rId22"/>
    <p:sldLayoutId id="2147483690" r:id="rId23"/>
  </p:sldLayoutIdLst>
  <p:hf hdr="0" ftr="0"/>
  <p:txStyles>
    <p:title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p:titleStyle>
    <p:bodyStyle>
      <a:lvl1pPr marL="361950" indent="-361950" algn="l" defTabSz="914400" rtl="0" eaLnBrk="1" latinLnBrk="0" hangingPunct="1">
        <a:lnSpc>
          <a:spcPct val="100000"/>
        </a:lnSpc>
        <a:spcBef>
          <a:spcPts val="1000"/>
        </a:spcBef>
        <a:buFont typeface="Arial" panose="020B0604020202020204" pitchFamily="34" charset="0"/>
        <a:buChar char="•"/>
        <a:defRPr lang="da-DK" sz="2400" kern="1200" spc="60" baseline="0" dirty="0" smtClean="0">
          <a:solidFill>
            <a:schemeClr val="tx1"/>
          </a:solidFill>
          <a:latin typeface="+mn-lt"/>
          <a:ea typeface="+mn-ea"/>
          <a:cs typeface="+mn-cs"/>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kern="1200" spc="60" baseline="0" dirty="0" smtClean="0">
          <a:solidFill>
            <a:schemeClr val="tx1"/>
          </a:solidFill>
          <a:latin typeface="+mn-lt"/>
          <a:ea typeface="+mn-ea"/>
          <a:cs typeface="+mn-cs"/>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kern="1200" baseline="0" dirty="0" smtClean="0">
          <a:solidFill>
            <a:schemeClr val="tx1"/>
          </a:solidFill>
          <a:latin typeface="+mn-lt"/>
          <a:ea typeface="+mn-ea"/>
          <a:cs typeface="+mn-cs"/>
        </a:defRPr>
      </a:lvl3pPr>
      <a:lvl4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kern="1200" spc="60" baseline="0" dirty="0" smtClean="0">
          <a:solidFill>
            <a:schemeClr val="tx1"/>
          </a:solidFill>
          <a:latin typeface="+mn-lt"/>
          <a:ea typeface="+mn-ea"/>
          <a:cs typeface="+mn-cs"/>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7307" userDrawn="1">
          <p15:clr>
            <a:srgbClr val="F26B43"/>
          </p15:clr>
        </p15:guide>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media.springernature.com/original/springer-static/image/art:10.1007/s10734-013-9660-6/MediaObjects/10734_2013_9660_Fig3_HTML.gi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da-DK" dirty="0"/>
          </a:p>
        </p:txBody>
      </p:sp>
      <p:sp>
        <p:nvSpPr>
          <p:cNvPr id="3" name="Subtitle 2"/>
          <p:cNvSpPr>
            <a:spLocks noGrp="1"/>
          </p:cNvSpPr>
          <p:nvPr>
            <p:ph type="subTitle" idx="1"/>
          </p:nvPr>
        </p:nvSpPr>
        <p:spPr/>
        <p:txBody>
          <a:bodyPr/>
          <a:lstStyle/>
          <a:p>
            <a:r>
              <a:rPr lang="da-DK" dirty="0" smtClean="0"/>
              <a:t>Erfaringer fra feltarbejde i det internationale klasseværelse</a:t>
            </a:r>
            <a:endParaRPr lang="da-DK" dirty="0"/>
          </a:p>
        </p:txBody>
      </p:sp>
      <p:sp>
        <p:nvSpPr>
          <p:cNvPr id="4" name="Text Placeholder 3"/>
          <p:cNvSpPr>
            <a:spLocks noGrp="1"/>
          </p:cNvSpPr>
          <p:nvPr>
            <p:ph type="body" sz="quarter" idx="13"/>
          </p:nvPr>
        </p:nvSpPr>
        <p:spPr/>
        <p:txBody>
          <a:bodyPr/>
          <a:lstStyle/>
          <a:p>
            <a:r>
              <a:rPr lang="da-DK" dirty="0" smtClean="0"/>
              <a:t>Camilla Falk Rønne Nissen</a:t>
            </a:r>
          </a:p>
          <a:p>
            <a:r>
              <a:rPr lang="da-DK" dirty="0" smtClean="0"/>
              <a:t>Institut for Naturfagenes Didaktik</a:t>
            </a:r>
            <a:endParaRPr lang="da-DK" dirty="0"/>
          </a:p>
        </p:txBody>
      </p:sp>
      <p:sp>
        <p:nvSpPr>
          <p:cNvPr id="8" name="Text Placeholder 7"/>
          <p:cNvSpPr>
            <a:spLocks noGrp="1"/>
          </p:cNvSpPr>
          <p:nvPr>
            <p:ph type="body" sz="quarter" idx="14"/>
          </p:nvPr>
        </p:nvSpPr>
        <p:spPr/>
        <p:txBody>
          <a:bodyPr/>
          <a:lstStyle/>
          <a:p>
            <a:r>
              <a:rPr lang="da-DK" dirty="0" smtClean="0"/>
              <a:t>Sprogpolitik i praksis – på Københavns Universitet</a:t>
            </a:r>
            <a:endParaRPr lang="da-DK" dirty="0"/>
          </a:p>
        </p:txBody>
      </p:sp>
    </p:spTree>
    <p:extLst>
      <p:ext uri="{BB962C8B-B14F-4D97-AF65-F5344CB8AC3E}">
        <p14:creationId xmlns:p14="http://schemas.microsoft.com/office/powerpoint/2010/main" val="26349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619126"/>
            <a:ext cx="9450389" cy="600075"/>
          </a:xfrm>
        </p:spPr>
        <p:txBody>
          <a:bodyPr/>
          <a:lstStyle/>
          <a:p>
            <a:r>
              <a:rPr lang="en-GB" dirty="0" err="1" smtClean="0"/>
              <a:t>Eksamenssituation</a:t>
            </a:r>
            <a:r>
              <a:rPr lang="en-GB" dirty="0" smtClean="0"/>
              <a:t> 1</a:t>
            </a:r>
            <a:endParaRPr lang="en-GB" dirty="0"/>
          </a:p>
        </p:txBody>
      </p:sp>
      <p:sp>
        <p:nvSpPr>
          <p:cNvPr id="3" name="Pladsholder til indhold 2"/>
          <p:cNvSpPr>
            <a:spLocks noGrp="1"/>
          </p:cNvSpPr>
          <p:nvPr>
            <p:ph idx="1"/>
          </p:nvPr>
        </p:nvSpPr>
        <p:spPr>
          <a:xfrm>
            <a:off x="714375" y="1374776"/>
            <a:ext cx="9445625" cy="1911349"/>
          </a:xfrm>
        </p:spPr>
        <p:txBody>
          <a:bodyPr/>
          <a:lstStyle/>
          <a:p>
            <a:endParaRPr lang="en-GB" dirty="0"/>
          </a:p>
          <a:p>
            <a:pPr marL="0" indent="0">
              <a:buNone/>
            </a:pPr>
            <a:r>
              <a:rPr lang="en-GB" sz="2000" dirty="0"/>
              <a:t>1    </a:t>
            </a:r>
            <a:r>
              <a:rPr lang="en-GB" sz="2000" dirty="0" smtClean="0"/>
              <a:t>T </a:t>
            </a:r>
            <a:r>
              <a:rPr lang="en-GB" sz="2000" dirty="0"/>
              <a:t>   </a:t>
            </a:r>
            <a:r>
              <a:rPr lang="en-GB" sz="2000" dirty="0" smtClean="0"/>
              <a:t>why </a:t>
            </a:r>
            <a:r>
              <a:rPr lang="en-GB" sz="2000" dirty="0"/>
              <a:t>would focusing the ultrasound beam </a:t>
            </a:r>
            <a:r>
              <a:rPr lang="en-GB" sz="2000" dirty="0" smtClean="0"/>
              <a:t>have optimized </a:t>
            </a:r>
            <a:r>
              <a:rPr lang="en-GB" sz="2000" dirty="0"/>
              <a:t>the image?</a:t>
            </a:r>
            <a:endParaRPr lang="da-DK" sz="2000" dirty="0"/>
          </a:p>
          <a:p>
            <a:pPr marL="0" indent="0">
              <a:buNone/>
            </a:pPr>
            <a:r>
              <a:rPr lang="da-DK" sz="2000" dirty="0" smtClean="0"/>
              <a:t>2 </a:t>
            </a:r>
            <a:r>
              <a:rPr lang="da-DK" sz="2000" dirty="0"/>
              <a:t>   S    it is </a:t>
            </a:r>
            <a:r>
              <a:rPr lang="da-DK" sz="2000" dirty="0" err="1"/>
              <a:t>because</a:t>
            </a:r>
            <a:r>
              <a:rPr lang="da-DK" sz="2000" dirty="0"/>
              <a:t> </a:t>
            </a:r>
            <a:r>
              <a:rPr lang="da-DK" sz="2000" dirty="0" err="1"/>
              <a:t>øhm</a:t>
            </a:r>
            <a:r>
              <a:rPr lang="da-DK" sz="2000" dirty="0"/>
              <a:t> the </a:t>
            </a:r>
            <a:r>
              <a:rPr lang="da-DK" sz="2000" b="1" dirty="0" err="1"/>
              <a:t>resolutio</a:t>
            </a:r>
            <a:r>
              <a:rPr lang="da-DK" sz="2000" b="1" dirty="0"/>
              <a:t> </a:t>
            </a:r>
            <a:r>
              <a:rPr lang="da-DK" sz="2000" b="1" dirty="0" err="1"/>
              <a:t>øhm</a:t>
            </a:r>
            <a:r>
              <a:rPr lang="da-DK" sz="2000" b="1" dirty="0"/>
              <a:t> ja øh </a:t>
            </a:r>
            <a:r>
              <a:rPr lang="da-DK" sz="2000" b="1" dirty="0" smtClean="0"/>
              <a:t>opløsningen</a:t>
            </a:r>
            <a:r>
              <a:rPr lang="da-DK" sz="2000" dirty="0" smtClean="0"/>
              <a:t> </a:t>
            </a:r>
            <a:r>
              <a:rPr lang="da-DK" sz="2000" dirty="0"/>
              <a:t>er opdelt i tre </a:t>
            </a:r>
            <a:r>
              <a:rPr lang="da-DK" sz="2000" dirty="0" smtClean="0"/>
              <a:t>3	planer </a:t>
            </a:r>
            <a:r>
              <a:rPr lang="da-DK" sz="2000" dirty="0"/>
              <a:t>aksial og </a:t>
            </a:r>
            <a:r>
              <a:rPr lang="da-DK" sz="2000" dirty="0" smtClean="0"/>
              <a:t>lateral </a:t>
            </a:r>
            <a:r>
              <a:rPr lang="da-DK" sz="2000" dirty="0"/>
              <a:t>og </a:t>
            </a:r>
            <a:r>
              <a:rPr lang="da-DK" sz="2000" dirty="0" err="1"/>
              <a:t>elevationel</a:t>
            </a:r>
            <a:r>
              <a:rPr lang="da-DK" sz="2000" dirty="0"/>
              <a:t> og ved den laterale </a:t>
            </a:r>
            <a:r>
              <a:rPr lang="da-DK" sz="2000" dirty="0" smtClean="0"/>
              <a:t>der hvor </a:t>
            </a:r>
          </a:p>
          <a:p>
            <a:pPr marL="0" indent="0">
              <a:buNone/>
            </a:pPr>
            <a:r>
              <a:rPr lang="da-DK" sz="2000" dirty="0" smtClean="0"/>
              <a:t>4	</a:t>
            </a:r>
            <a:r>
              <a:rPr lang="da-DK" sz="2000" dirty="0" err="1" smtClean="0"/>
              <a:t>beamet</a:t>
            </a:r>
            <a:r>
              <a:rPr lang="da-DK" sz="2000" dirty="0" smtClean="0"/>
              <a:t> </a:t>
            </a:r>
            <a:r>
              <a:rPr lang="da-DK" sz="2000" dirty="0"/>
              <a:t>er tyndest det er der hvor der er </a:t>
            </a:r>
            <a:r>
              <a:rPr lang="da-DK" sz="2000" dirty="0" smtClean="0"/>
              <a:t>bedst </a:t>
            </a:r>
            <a:r>
              <a:rPr lang="da-DK" sz="2000" dirty="0"/>
              <a:t>opløsning </a:t>
            </a:r>
          </a:p>
          <a:p>
            <a:pPr marL="0" indent="0">
              <a:buNone/>
            </a:pPr>
            <a:r>
              <a:rPr lang="en-GB" sz="2000" dirty="0" smtClean="0"/>
              <a:t>5 </a:t>
            </a:r>
            <a:r>
              <a:rPr lang="en-GB" sz="2000" dirty="0"/>
              <a:t>   </a:t>
            </a:r>
            <a:r>
              <a:rPr lang="en-GB" sz="2000" dirty="0" smtClean="0"/>
              <a:t>T </a:t>
            </a:r>
            <a:r>
              <a:rPr lang="en-GB" sz="2000" dirty="0"/>
              <a:t>   mm and the lateral resolution is best for </a:t>
            </a:r>
            <a:r>
              <a:rPr lang="en-GB" sz="2000" dirty="0" smtClean="0"/>
              <a:t>where is </a:t>
            </a:r>
            <a:r>
              <a:rPr lang="en-GB" sz="2000" dirty="0"/>
              <a:t>it?</a:t>
            </a:r>
            <a:endParaRPr lang="da-DK" sz="2000" dirty="0"/>
          </a:p>
          <a:p>
            <a:pPr marL="0" indent="0">
              <a:buNone/>
            </a:pPr>
            <a:r>
              <a:rPr lang="da-DK" sz="2000" dirty="0"/>
              <a:t>6  </a:t>
            </a:r>
            <a:r>
              <a:rPr lang="da-DK" sz="2000" dirty="0" smtClean="0"/>
              <a:t>  S </a:t>
            </a:r>
            <a:r>
              <a:rPr lang="da-DK" sz="2000" dirty="0"/>
              <a:t> </a:t>
            </a:r>
            <a:r>
              <a:rPr lang="da-DK" sz="2000" b="1" dirty="0"/>
              <a:t>  </a:t>
            </a:r>
            <a:r>
              <a:rPr lang="da-DK" sz="2000" b="1" dirty="0" err="1" smtClean="0"/>
              <a:t>it’s</a:t>
            </a:r>
            <a:r>
              <a:rPr lang="da-DK" sz="2000" b="1" dirty="0" smtClean="0"/>
              <a:t> </a:t>
            </a:r>
            <a:r>
              <a:rPr lang="da-DK" sz="2000" b="1" dirty="0"/>
              <a:t>øh det</a:t>
            </a:r>
            <a:r>
              <a:rPr lang="da-DK" sz="2000" dirty="0"/>
              <a:t> bedst ved fokus</a:t>
            </a:r>
          </a:p>
          <a:p>
            <a:endParaRPr lang="en-GB" dirty="0"/>
          </a:p>
        </p:txBody>
      </p:sp>
      <p:sp>
        <p:nvSpPr>
          <p:cNvPr id="5" name="Pladsholder til dato 4"/>
          <p:cNvSpPr>
            <a:spLocks noGrp="1"/>
          </p:cNvSpPr>
          <p:nvPr>
            <p:ph type="dt" sz="half" idx="14"/>
          </p:nvPr>
        </p:nvSpPr>
        <p:spPr/>
        <p:txBody>
          <a:bodyPr/>
          <a:lstStyle/>
          <a:p>
            <a:r>
              <a:rPr lang="da-DK" noProof="0" smtClean="0"/>
              <a:t>Sted og dato</a:t>
            </a:r>
            <a:endParaRPr lang="da-DK" noProof="0"/>
          </a:p>
        </p:txBody>
      </p:sp>
      <p:sp>
        <p:nvSpPr>
          <p:cNvPr id="6" name="Pladsholder til slidenummer 5"/>
          <p:cNvSpPr>
            <a:spLocks noGrp="1"/>
          </p:cNvSpPr>
          <p:nvPr>
            <p:ph type="sldNum" sz="quarter" idx="15"/>
          </p:nvPr>
        </p:nvSpPr>
        <p:spPr/>
        <p:txBody>
          <a:bodyPr/>
          <a:lstStyle/>
          <a:p>
            <a:r>
              <a:rPr lang="da-DK" smtClean="0"/>
              <a:t>Dias </a:t>
            </a:r>
            <a:fld id="{C3CC35E3-D664-4E28-B78A-E4B8421FC00F}" type="slidenum">
              <a:rPr lang="da-DK" smtClean="0"/>
              <a:pPr/>
              <a:t>10</a:t>
            </a:fld>
            <a:endParaRPr lang="da-DK"/>
          </a:p>
        </p:txBody>
      </p:sp>
    </p:spTree>
    <p:extLst>
      <p:ext uri="{BB962C8B-B14F-4D97-AF65-F5344CB8AC3E}">
        <p14:creationId xmlns:p14="http://schemas.microsoft.com/office/powerpoint/2010/main" val="2585135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Eksamenssituation 2</a:t>
            </a:r>
            <a:endParaRPr lang="en-GB" dirty="0"/>
          </a:p>
        </p:txBody>
      </p:sp>
      <p:sp>
        <p:nvSpPr>
          <p:cNvPr id="3" name="Pladsholder til indhold 2"/>
          <p:cNvSpPr>
            <a:spLocks noGrp="1"/>
          </p:cNvSpPr>
          <p:nvPr>
            <p:ph idx="1"/>
          </p:nvPr>
        </p:nvSpPr>
        <p:spPr>
          <a:xfrm>
            <a:off x="588965" y="1485900"/>
            <a:ext cx="11012485" cy="1800225"/>
          </a:xfrm>
        </p:spPr>
        <p:txBody>
          <a:bodyPr/>
          <a:lstStyle/>
          <a:p>
            <a:pPr marL="0" indent="0">
              <a:buNone/>
            </a:pPr>
            <a:r>
              <a:rPr lang="da-DK" sz="1800" dirty="0"/>
              <a:t>1</a:t>
            </a:r>
            <a:r>
              <a:rPr lang="en-GB" sz="1800" dirty="0"/>
              <a:t>    </a:t>
            </a:r>
            <a:r>
              <a:rPr lang="en-GB" sz="1800" dirty="0" smtClean="0"/>
              <a:t>T </a:t>
            </a:r>
            <a:r>
              <a:rPr lang="en-GB" sz="1800" dirty="0"/>
              <a:t>     but why is it </a:t>
            </a:r>
            <a:r>
              <a:rPr lang="en-GB" sz="1800" dirty="0" err="1"/>
              <a:t>it</a:t>
            </a:r>
            <a:r>
              <a:rPr lang="en-GB" sz="1800" dirty="0"/>
              <a:t> gets better in the </a:t>
            </a:r>
            <a:r>
              <a:rPr lang="en-GB" sz="1800" dirty="0" err="1"/>
              <a:t>focalzone</a:t>
            </a:r>
            <a:r>
              <a:rPr lang="en-GB" sz="1800" dirty="0"/>
              <a:t>? </a:t>
            </a:r>
            <a:endParaRPr lang="da-DK" sz="1800" dirty="0"/>
          </a:p>
          <a:p>
            <a:pPr marL="0" indent="0">
              <a:buNone/>
            </a:pPr>
            <a:r>
              <a:rPr lang="en-GB" sz="1800" dirty="0"/>
              <a:t>2    S      mm </a:t>
            </a:r>
            <a:r>
              <a:rPr lang="en-GB" sz="1800" dirty="0" err="1"/>
              <a:t>e</a:t>
            </a:r>
            <a:r>
              <a:rPr lang="en-GB" sz="1800" dirty="0" err="1" smtClean="0"/>
              <a:t>hm</a:t>
            </a:r>
            <a:r>
              <a:rPr lang="en-GB" sz="1800" dirty="0" smtClean="0"/>
              <a:t> I’m </a:t>
            </a:r>
            <a:r>
              <a:rPr lang="en-GB" sz="1800" dirty="0"/>
              <a:t>not </a:t>
            </a:r>
            <a:r>
              <a:rPr lang="en-GB" sz="1800" dirty="0" smtClean="0"/>
              <a:t>I’m </a:t>
            </a:r>
            <a:r>
              <a:rPr lang="en-GB" sz="1800" dirty="0"/>
              <a:t>not quite sure but is it like I</a:t>
            </a:r>
            <a:r>
              <a:rPr lang="en-GB" sz="1800" dirty="0" smtClean="0"/>
              <a:t> </a:t>
            </a:r>
            <a:r>
              <a:rPr lang="en-GB" sz="1800" dirty="0"/>
              <a:t>&lt;have </a:t>
            </a:r>
            <a:r>
              <a:rPr lang="en-GB" sz="1800" dirty="0" smtClean="0"/>
              <a:t>that what&gt; </a:t>
            </a:r>
            <a:endParaRPr lang="da-DK" sz="1800" dirty="0"/>
          </a:p>
          <a:p>
            <a:pPr marL="0" indent="0">
              <a:buNone/>
            </a:pPr>
            <a:r>
              <a:rPr lang="en-GB" sz="1800" dirty="0" smtClean="0"/>
              <a:t>3 </a:t>
            </a:r>
            <a:r>
              <a:rPr lang="en-GB" sz="1800" dirty="0"/>
              <a:t>   </a:t>
            </a:r>
            <a:r>
              <a:rPr lang="en-GB" sz="1800" dirty="0" smtClean="0"/>
              <a:t>T </a:t>
            </a:r>
            <a:r>
              <a:rPr lang="en-GB" sz="1800" dirty="0"/>
              <a:t>    &lt;you can think of an example yep&gt; </a:t>
            </a:r>
            <a:endParaRPr lang="da-DK" sz="1800" dirty="0"/>
          </a:p>
          <a:p>
            <a:pPr marL="0" indent="0">
              <a:buNone/>
            </a:pPr>
            <a:r>
              <a:rPr lang="en-GB" sz="1800" dirty="0"/>
              <a:t>4</a:t>
            </a:r>
            <a:r>
              <a:rPr lang="en-GB" sz="1800" dirty="0" smtClean="0"/>
              <a:t> </a:t>
            </a:r>
            <a:r>
              <a:rPr lang="en-GB" sz="1800" dirty="0"/>
              <a:t>  </a:t>
            </a:r>
            <a:r>
              <a:rPr lang="en-GB" sz="1800" dirty="0" smtClean="0"/>
              <a:t> S </a:t>
            </a:r>
            <a:r>
              <a:rPr lang="en-GB" sz="1800" dirty="0"/>
              <a:t>    when I</a:t>
            </a:r>
            <a:r>
              <a:rPr lang="en-GB" sz="1800" dirty="0" smtClean="0"/>
              <a:t> </a:t>
            </a:r>
            <a:r>
              <a:rPr lang="en-GB" sz="1800" dirty="0"/>
              <a:t>have the transducer and I</a:t>
            </a:r>
            <a:r>
              <a:rPr lang="en-GB" sz="1800" dirty="0" smtClean="0"/>
              <a:t> </a:t>
            </a:r>
            <a:r>
              <a:rPr lang="en-GB" sz="1800" dirty="0"/>
              <a:t>change </a:t>
            </a:r>
            <a:r>
              <a:rPr lang="en-GB" sz="1800" dirty="0" smtClean="0"/>
              <a:t>the </a:t>
            </a:r>
            <a:r>
              <a:rPr lang="en-GB" sz="1800" dirty="0" err="1"/>
              <a:t>focals</a:t>
            </a:r>
            <a:r>
              <a:rPr lang="en-GB" sz="1800" dirty="0"/>
              <a:t> I</a:t>
            </a:r>
            <a:r>
              <a:rPr lang="en-GB" sz="1800" dirty="0" smtClean="0"/>
              <a:t> </a:t>
            </a:r>
            <a:r>
              <a:rPr lang="en-GB" sz="1800" dirty="0"/>
              <a:t>change the focus so </a:t>
            </a:r>
            <a:r>
              <a:rPr lang="da-DK" sz="1800" dirty="0" err="1"/>
              <a:t>that</a:t>
            </a:r>
            <a:r>
              <a:rPr lang="da-DK" sz="1800" dirty="0"/>
              <a:t> </a:t>
            </a:r>
            <a:r>
              <a:rPr lang="da-DK" sz="1800" dirty="0" smtClean="0"/>
              <a:t>I </a:t>
            </a:r>
            <a:r>
              <a:rPr lang="da-DK" sz="1800" dirty="0" err="1"/>
              <a:t>can</a:t>
            </a:r>
            <a:r>
              <a:rPr lang="da-DK" sz="1800" dirty="0"/>
              <a:t> </a:t>
            </a:r>
            <a:r>
              <a:rPr lang="da-DK" sz="1800" dirty="0" err="1"/>
              <a:t>see</a:t>
            </a:r>
            <a:r>
              <a:rPr lang="da-DK" sz="1800" dirty="0"/>
              <a:t> eh </a:t>
            </a:r>
          </a:p>
          <a:p>
            <a:pPr marL="0" indent="0">
              <a:buNone/>
            </a:pPr>
            <a:r>
              <a:rPr lang="da-DK" sz="1800" dirty="0" smtClean="0"/>
              <a:t>5      	</a:t>
            </a:r>
            <a:r>
              <a:rPr lang="da-DK" sz="1800" dirty="0" err="1" smtClean="0"/>
              <a:t>I’m</a:t>
            </a:r>
            <a:r>
              <a:rPr lang="da-DK" sz="1800" dirty="0" smtClean="0"/>
              <a:t> </a:t>
            </a:r>
            <a:r>
              <a:rPr lang="da-DK" sz="1800" b="1" dirty="0" err="1"/>
              <a:t>deeper</a:t>
            </a:r>
            <a:r>
              <a:rPr lang="da-DK" sz="1800" b="1" dirty="0"/>
              <a:t> in the (0.5) jeg er</a:t>
            </a:r>
            <a:r>
              <a:rPr lang="da-DK" sz="1800" dirty="0"/>
              <a:t> dybere </a:t>
            </a:r>
            <a:r>
              <a:rPr lang="da-DK" sz="1800" dirty="0" smtClean="0"/>
              <a:t>nede </a:t>
            </a:r>
            <a:r>
              <a:rPr lang="da-DK" sz="1800" dirty="0"/>
              <a:t>vævet så jeg vil kunne se øh jeg laver mine æh</a:t>
            </a:r>
          </a:p>
          <a:p>
            <a:pPr marL="457200" indent="-457200">
              <a:buAutoNum type="arabicPlain" startAt="6"/>
            </a:pPr>
            <a:r>
              <a:rPr lang="da-DK" sz="1800" dirty="0"/>
              <a:t>     </a:t>
            </a:r>
            <a:r>
              <a:rPr lang="da-DK" sz="1800" dirty="0" smtClean="0"/>
              <a:t>	jeg </a:t>
            </a:r>
            <a:r>
              <a:rPr lang="da-DK" sz="1800" dirty="0"/>
              <a:t>gør mine bølger klarere lydbølger </a:t>
            </a:r>
            <a:r>
              <a:rPr lang="da-DK" sz="1800" dirty="0" smtClean="0"/>
              <a:t>klarere nede </a:t>
            </a:r>
            <a:r>
              <a:rPr lang="da-DK" sz="1800" dirty="0"/>
              <a:t>dybt i vævet hvor jeg gerne vil se </a:t>
            </a:r>
          </a:p>
          <a:p>
            <a:pPr marL="0" indent="0">
              <a:buNone/>
            </a:pPr>
            <a:r>
              <a:rPr lang="da-DK" sz="1800" dirty="0"/>
              <a:t>7</a:t>
            </a:r>
            <a:r>
              <a:rPr lang="da-DK" sz="1800" dirty="0" smtClean="0"/>
              <a:t> </a:t>
            </a:r>
            <a:r>
              <a:rPr lang="da-DK" sz="1800" dirty="0"/>
              <a:t>  </a:t>
            </a:r>
            <a:r>
              <a:rPr lang="da-DK" sz="1800" dirty="0" smtClean="0"/>
              <a:t>  T </a:t>
            </a:r>
            <a:r>
              <a:rPr lang="da-DK" sz="1800" dirty="0"/>
              <a:t>    ja </a:t>
            </a:r>
          </a:p>
          <a:p>
            <a:pPr marL="0" indent="0">
              <a:buNone/>
            </a:pPr>
            <a:r>
              <a:rPr lang="da-DK" sz="1800" dirty="0"/>
              <a:t>8</a:t>
            </a:r>
            <a:r>
              <a:rPr lang="da-DK" sz="1800" dirty="0" smtClean="0"/>
              <a:t> </a:t>
            </a:r>
            <a:r>
              <a:rPr lang="da-DK" sz="1800" dirty="0"/>
              <a:t>  </a:t>
            </a:r>
            <a:r>
              <a:rPr lang="da-DK" sz="1800" dirty="0" smtClean="0"/>
              <a:t>  S </a:t>
            </a:r>
            <a:r>
              <a:rPr lang="da-DK" sz="1800" dirty="0"/>
              <a:t>    ved også at så ændrer jeg mine frames måske</a:t>
            </a:r>
          </a:p>
          <a:p>
            <a:pPr marL="0" indent="0">
              <a:buNone/>
            </a:pPr>
            <a:r>
              <a:rPr lang="en-GB" sz="1800" dirty="0"/>
              <a:t>9</a:t>
            </a:r>
            <a:r>
              <a:rPr lang="en-GB" sz="1800" dirty="0" smtClean="0"/>
              <a:t>  </a:t>
            </a:r>
            <a:r>
              <a:rPr lang="en-GB" sz="1800" dirty="0"/>
              <a:t> </a:t>
            </a:r>
            <a:r>
              <a:rPr lang="en-GB" sz="1800" dirty="0" smtClean="0"/>
              <a:t>  T </a:t>
            </a:r>
            <a:r>
              <a:rPr lang="en-GB" sz="1800" dirty="0"/>
              <a:t>    </a:t>
            </a:r>
            <a:r>
              <a:rPr lang="en-GB" sz="1800" dirty="0" err="1"/>
              <a:t>måske</a:t>
            </a:r>
            <a:r>
              <a:rPr lang="en-GB" sz="1800" dirty="0"/>
              <a:t> frame rate yeah </a:t>
            </a:r>
            <a:endParaRPr lang="da-DK" sz="1800" dirty="0"/>
          </a:p>
          <a:p>
            <a:pPr marL="0" indent="0">
              <a:buNone/>
            </a:pPr>
            <a:r>
              <a:rPr lang="en-GB" sz="1800" dirty="0" smtClean="0"/>
              <a:t>10  </a:t>
            </a:r>
            <a:r>
              <a:rPr lang="en-GB" sz="1800" dirty="0"/>
              <a:t> </a:t>
            </a:r>
            <a:r>
              <a:rPr lang="en-GB" sz="1800" dirty="0" smtClean="0"/>
              <a:t>S </a:t>
            </a:r>
            <a:r>
              <a:rPr lang="en-GB" sz="1800" dirty="0"/>
              <a:t>    </a:t>
            </a:r>
            <a:r>
              <a:rPr lang="en-GB" sz="1800" dirty="0" err="1"/>
              <a:t>ja</a:t>
            </a:r>
            <a:r>
              <a:rPr lang="en-GB" sz="1800" dirty="0"/>
              <a:t>  </a:t>
            </a:r>
            <a:endParaRPr lang="da-DK" sz="1800" dirty="0"/>
          </a:p>
          <a:p>
            <a:pPr marL="0" indent="0">
              <a:buNone/>
            </a:pPr>
            <a:r>
              <a:rPr lang="en-GB" sz="1800" dirty="0" smtClean="0"/>
              <a:t>11 </a:t>
            </a:r>
            <a:r>
              <a:rPr lang="en-GB" sz="1800" dirty="0"/>
              <a:t>  </a:t>
            </a:r>
            <a:r>
              <a:rPr lang="en-GB" sz="1800" dirty="0" smtClean="0"/>
              <a:t>T </a:t>
            </a:r>
            <a:r>
              <a:rPr lang="en-GB" sz="1800" dirty="0"/>
              <a:t>    </a:t>
            </a:r>
            <a:r>
              <a:rPr lang="en-GB" sz="1800" dirty="0" smtClean="0"/>
              <a:t>it’s (.) </a:t>
            </a:r>
            <a:r>
              <a:rPr lang="en-GB" sz="1800" dirty="0" err="1"/>
              <a:t>måske</a:t>
            </a:r>
            <a:r>
              <a:rPr lang="en-GB" sz="1800" dirty="0"/>
              <a:t> is a good word </a:t>
            </a:r>
            <a:r>
              <a:rPr lang="en-GB" sz="1800" dirty="0" err="1"/>
              <a:t>hh</a:t>
            </a:r>
            <a:r>
              <a:rPr lang="en-GB" sz="1800" dirty="0"/>
              <a:t> </a:t>
            </a:r>
            <a:endParaRPr lang="da-DK" sz="1800" dirty="0"/>
          </a:p>
          <a:p>
            <a:endParaRPr lang="en-GB" dirty="0"/>
          </a:p>
        </p:txBody>
      </p:sp>
      <p:sp>
        <p:nvSpPr>
          <p:cNvPr id="5" name="Pladsholder til dato 4"/>
          <p:cNvSpPr>
            <a:spLocks noGrp="1"/>
          </p:cNvSpPr>
          <p:nvPr>
            <p:ph type="dt" sz="half" idx="14"/>
          </p:nvPr>
        </p:nvSpPr>
        <p:spPr/>
        <p:txBody>
          <a:bodyPr/>
          <a:lstStyle/>
          <a:p>
            <a:r>
              <a:rPr lang="da-DK" noProof="0" smtClean="0"/>
              <a:t>Sted og dato</a:t>
            </a:r>
            <a:endParaRPr lang="da-DK" noProof="0"/>
          </a:p>
        </p:txBody>
      </p:sp>
      <p:sp>
        <p:nvSpPr>
          <p:cNvPr id="6" name="Pladsholder til slidenummer 5"/>
          <p:cNvSpPr>
            <a:spLocks noGrp="1"/>
          </p:cNvSpPr>
          <p:nvPr>
            <p:ph type="sldNum" sz="quarter" idx="15"/>
          </p:nvPr>
        </p:nvSpPr>
        <p:spPr/>
        <p:txBody>
          <a:bodyPr/>
          <a:lstStyle/>
          <a:p>
            <a:r>
              <a:rPr lang="da-DK" smtClean="0"/>
              <a:t>Dias </a:t>
            </a:r>
            <a:fld id="{C3CC35E3-D664-4E28-B78A-E4B8421FC00F}" type="slidenum">
              <a:rPr lang="da-DK" smtClean="0"/>
              <a:pPr/>
              <a:t>11</a:t>
            </a:fld>
            <a:endParaRPr lang="da-DK"/>
          </a:p>
        </p:txBody>
      </p:sp>
    </p:spTree>
    <p:extLst>
      <p:ext uri="{BB962C8B-B14F-4D97-AF65-F5344CB8AC3E}">
        <p14:creationId xmlns:p14="http://schemas.microsoft.com/office/powerpoint/2010/main" val="3920848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Det</a:t>
            </a:r>
            <a:r>
              <a:rPr lang="en-GB" dirty="0" smtClean="0"/>
              <a:t> </a:t>
            </a:r>
            <a:r>
              <a:rPr lang="en-GB" dirty="0" err="1" smtClean="0"/>
              <a:t>internationale</a:t>
            </a:r>
            <a:r>
              <a:rPr lang="en-GB" dirty="0" smtClean="0"/>
              <a:t> </a:t>
            </a:r>
            <a:r>
              <a:rPr lang="en-GB" dirty="0" err="1" smtClean="0"/>
              <a:t>klasseværelse</a:t>
            </a:r>
            <a:endParaRPr lang="en-GB" dirty="0"/>
          </a:p>
        </p:txBody>
      </p:sp>
      <p:sp>
        <p:nvSpPr>
          <p:cNvPr id="3" name="Content Placeholder 2"/>
          <p:cNvSpPr>
            <a:spLocks noGrp="1"/>
          </p:cNvSpPr>
          <p:nvPr>
            <p:ph idx="1"/>
          </p:nvPr>
        </p:nvSpPr>
        <p:spPr>
          <a:xfrm>
            <a:off x="588963" y="1485900"/>
            <a:ext cx="11012488" cy="4824413"/>
          </a:xfrm>
        </p:spPr>
        <p:txBody>
          <a:bodyPr/>
          <a:lstStyle/>
          <a:p>
            <a:pPr marL="0" indent="0">
              <a:buNone/>
            </a:pPr>
            <a:r>
              <a:rPr lang="da-DK" i="1" dirty="0" smtClean="0"/>
              <a:t>”</a:t>
            </a:r>
            <a:r>
              <a:rPr lang="da-DK" i="1" dirty="0"/>
              <a:t>Det vi har lige nu er en dansk uddannelse på engelsk med 30 </a:t>
            </a:r>
            <a:r>
              <a:rPr lang="da-DK" i="1" dirty="0" smtClean="0"/>
              <a:t>%, 		hovedsageligt europæiske, </a:t>
            </a:r>
            <a:r>
              <a:rPr lang="da-DK" i="1" dirty="0"/>
              <a:t>udenlandske studerende og en lille </a:t>
            </a:r>
            <a:r>
              <a:rPr lang="da-DK" i="1" dirty="0" smtClean="0"/>
              <a:t>				procentdel </a:t>
            </a:r>
            <a:r>
              <a:rPr lang="da-DK" i="1" dirty="0"/>
              <a:t>kinesiske</a:t>
            </a:r>
            <a:r>
              <a:rPr lang="da-DK" i="1" dirty="0" smtClean="0"/>
              <a:t>”. </a:t>
            </a:r>
            <a:endParaRPr lang="da-DK" i="1" dirty="0" smtClean="0"/>
          </a:p>
          <a:p>
            <a:pPr marL="0" indent="0">
              <a:buNone/>
            </a:pPr>
            <a:r>
              <a:rPr lang="da-DK" i="1" dirty="0" smtClean="0"/>
              <a:t>								</a:t>
            </a:r>
            <a:r>
              <a:rPr lang="da-DK" dirty="0" smtClean="0"/>
              <a:t>Studieleder</a:t>
            </a:r>
            <a:r>
              <a:rPr lang="da-DK" dirty="0" smtClean="0"/>
              <a:t> på SCIENCE</a:t>
            </a:r>
            <a:r>
              <a:rPr lang="da-DK" dirty="0" smtClean="0"/>
              <a:t>. </a:t>
            </a:r>
            <a:endParaRPr lang="en-US" dirty="0" smtClean="0"/>
          </a:p>
          <a:p>
            <a:endParaRPr lang="en-GB" dirty="0"/>
          </a:p>
        </p:txBody>
      </p:sp>
      <p:sp>
        <p:nvSpPr>
          <p:cNvPr id="4" name="Date Placeholder 3"/>
          <p:cNvSpPr>
            <a:spLocks noGrp="1"/>
          </p:cNvSpPr>
          <p:nvPr>
            <p:ph type="dt" sz="half" idx="10"/>
          </p:nvPr>
        </p:nvSpPr>
        <p:spPr/>
        <p:txBody>
          <a:bodyPr/>
          <a:lstStyle/>
          <a:p>
            <a:fld id="{3C829339-1C74-4825-ADEB-BCD7E13EFC81}" type="datetime1">
              <a:rPr lang="da-DK" smtClean="0"/>
              <a:t>06-11-2019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12</a:t>
            </a:fld>
            <a:endParaRPr lang="da-DK" dirty="0"/>
          </a:p>
        </p:txBody>
      </p:sp>
      <p:pic>
        <p:nvPicPr>
          <p:cNvPr id="1026" name="Picture 2" descr="https://hum.ku.dk/faknyt/2019/august/internationale-studerende-kloejes-i-gruppearbejde-og-mundtlige-eksaminer/S_ndre_Campus_humaniora_497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45" y="2883507"/>
            <a:ext cx="6765885" cy="315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795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Historien</a:t>
            </a:r>
            <a:r>
              <a:rPr lang="en-US" dirty="0" smtClean="0"/>
              <a:t> om Chang </a:t>
            </a:r>
            <a:r>
              <a:rPr lang="en-US" dirty="0"/>
              <a:t/>
            </a:r>
            <a:br>
              <a:rPr lang="en-US" dirty="0"/>
            </a:br>
            <a:endParaRPr lang="en-GB" dirty="0"/>
          </a:p>
        </p:txBody>
      </p:sp>
      <p:sp>
        <p:nvSpPr>
          <p:cNvPr id="3" name="Pladsholder til indhold 2"/>
          <p:cNvSpPr>
            <a:spLocks noGrp="1"/>
          </p:cNvSpPr>
          <p:nvPr>
            <p:ph idx="1"/>
          </p:nvPr>
        </p:nvSpPr>
        <p:spPr/>
        <p:txBody>
          <a:bodyPr/>
          <a:lstStyle/>
          <a:p>
            <a:pPr marL="0" indent="0">
              <a:buNone/>
            </a:pPr>
            <a:r>
              <a:rPr lang="da-DK" i="1" dirty="0" smtClean="0"/>
              <a:t>”Vi </a:t>
            </a:r>
            <a:r>
              <a:rPr lang="da-DK" i="1" dirty="0"/>
              <a:t>er 6 (i gruppen), Valentina og mig der er fra Spanien, og så er der tre danskere og så en fra Kina, han er [analytiker]. Jeg synes det fungerer fint. Vi snakker stort set engelsk, men der er nogle gange sådan hvis jeg skal forklare noget hurtigt til Valentina, så fyrer jeg den bare af på spansk, fx hvis vi lige snakker om noget. Nogle gange snakker vi også dansk blandt os hvis de lige diskuterer noget hurtigt mellem to</a:t>
            </a:r>
            <a:r>
              <a:rPr lang="da-DK" i="1" dirty="0" smtClean="0"/>
              <a:t>.” </a:t>
            </a:r>
            <a:endParaRPr lang="da-DK" i="1" dirty="0"/>
          </a:p>
          <a:p>
            <a:pPr marL="0" indent="0">
              <a:buNone/>
            </a:pPr>
            <a:endParaRPr lang="da-DK" i="1" dirty="0"/>
          </a:p>
          <a:p>
            <a:pPr marL="0" indent="0">
              <a:buNone/>
            </a:pPr>
            <a:r>
              <a:rPr lang="da-DK" i="1" dirty="0" smtClean="0"/>
              <a:t>”</a:t>
            </a:r>
            <a:r>
              <a:rPr lang="da-DK" i="1" dirty="0"/>
              <a:t>Jeg tror de har et meget fint engelsk allesammen synes jeg. Chang tror jeg har haft </a:t>
            </a:r>
            <a:r>
              <a:rPr lang="da-DK" i="1" dirty="0" smtClean="0"/>
              <a:t>lidt </a:t>
            </a:r>
            <a:r>
              <a:rPr lang="en-GB" i="1" dirty="0" err="1" smtClean="0"/>
              <a:t>sværere</a:t>
            </a:r>
            <a:r>
              <a:rPr lang="en-GB" i="1" dirty="0" smtClean="0"/>
              <a:t> </a:t>
            </a:r>
            <a:r>
              <a:rPr lang="en-GB" i="1" dirty="0"/>
              <a:t>ved det, men hans del har vi så rettet </a:t>
            </a:r>
            <a:r>
              <a:rPr lang="en-GB" i="1" dirty="0" err="1"/>
              <a:t>lidt</a:t>
            </a:r>
            <a:r>
              <a:rPr lang="en-GB" i="1" dirty="0"/>
              <a:t> </a:t>
            </a:r>
            <a:r>
              <a:rPr lang="en-GB" i="1" dirty="0" err="1" smtClean="0"/>
              <a:t>sprogligt</a:t>
            </a:r>
            <a:r>
              <a:rPr lang="en-GB" i="1" dirty="0" smtClean="0"/>
              <a:t>. </a:t>
            </a:r>
            <a:r>
              <a:rPr lang="en-GB" i="1" dirty="0"/>
              <a:t>M</a:t>
            </a:r>
            <a:r>
              <a:rPr lang="en-GB" i="1" dirty="0" smtClean="0"/>
              <a:t>en </a:t>
            </a:r>
            <a:r>
              <a:rPr lang="en-GB" i="1" dirty="0" err="1" smtClean="0"/>
              <a:t>ellers</a:t>
            </a:r>
            <a:r>
              <a:rPr lang="en-GB" i="1" dirty="0" smtClean="0"/>
              <a:t>... </a:t>
            </a:r>
            <a:r>
              <a:rPr lang="en-GB" i="1" dirty="0"/>
              <a:t>han </a:t>
            </a:r>
            <a:r>
              <a:rPr lang="en-GB" i="1" dirty="0" err="1"/>
              <a:t>er</a:t>
            </a:r>
            <a:r>
              <a:rPr lang="en-GB" i="1" dirty="0"/>
              <a:t> </a:t>
            </a:r>
            <a:r>
              <a:rPr lang="en-GB" i="1" dirty="0" smtClean="0"/>
              <a:t>jo </a:t>
            </a:r>
            <a:r>
              <a:rPr lang="da-DK" i="1" dirty="0" smtClean="0"/>
              <a:t>analytikeren</a:t>
            </a:r>
            <a:r>
              <a:rPr lang="da-DK" i="1" dirty="0"/>
              <a:t>, så hans bidrag har ligesom været koden stort set, og der er jo ikke så </a:t>
            </a:r>
            <a:r>
              <a:rPr lang="da-DK" i="1" dirty="0" smtClean="0"/>
              <a:t>meget </a:t>
            </a:r>
            <a:r>
              <a:rPr lang="en-GB" i="1" dirty="0" err="1" smtClean="0"/>
              <a:t>grammatik</a:t>
            </a:r>
            <a:r>
              <a:rPr lang="en-GB" i="1" dirty="0" smtClean="0"/>
              <a:t> </a:t>
            </a:r>
            <a:r>
              <a:rPr lang="en-GB" i="1" dirty="0"/>
              <a:t>i det.”</a:t>
            </a:r>
            <a:endParaRPr lang="en-US" i="1" dirty="0" smtClean="0"/>
          </a:p>
          <a:p>
            <a:pPr marL="0" indent="0">
              <a:buNone/>
            </a:pPr>
            <a:r>
              <a:rPr lang="en-US" dirty="0"/>
              <a:t>	</a:t>
            </a:r>
            <a:r>
              <a:rPr lang="en-US" dirty="0" smtClean="0"/>
              <a:t>			      </a:t>
            </a:r>
            <a:r>
              <a:rPr lang="en-US" dirty="0" err="1" smtClean="0"/>
              <a:t>Gruppemedlem</a:t>
            </a:r>
            <a:r>
              <a:rPr lang="en-US" dirty="0" smtClean="0"/>
              <a:t>, </a:t>
            </a:r>
            <a:r>
              <a:rPr lang="en-US" dirty="0" smtClean="0"/>
              <a:t>Marianna, </a:t>
            </a:r>
            <a:r>
              <a:rPr lang="en-US" dirty="0" err="1" smtClean="0"/>
              <a:t>dansk</a:t>
            </a:r>
            <a:r>
              <a:rPr lang="en-US" dirty="0" smtClean="0"/>
              <a:t>/</a:t>
            </a:r>
            <a:r>
              <a:rPr lang="en-US" dirty="0" err="1" smtClean="0"/>
              <a:t>s</a:t>
            </a:r>
            <a:r>
              <a:rPr lang="en-US" dirty="0" err="1" smtClean="0"/>
              <a:t>pansk</a:t>
            </a:r>
            <a:r>
              <a:rPr lang="en-US" dirty="0" smtClean="0"/>
              <a:t>, SUND</a:t>
            </a:r>
            <a:endParaRPr lang="en-GB" i="1" dirty="0"/>
          </a:p>
        </p:txBody>
      </p:sp>
      <p:sp>
        <p:nvSpPr>
          <p:cNvPr id="4" name="Pladsholder til dato 3"/>
          <p:cNvSpPr>
            <a:spLocks noGrp="1"/>
          </p:cNvSpPr>
          <p:nvPr>
            <p:ph type="dt" sz="half" idx="10"/>
          </p:nvPr>
        </p:nvSpPr>
        <p:spPr/>
        <p:txBody>
          <a:bodyPr/>
          <a:lstStyle/>
          <a:p>
            <a:r>
              <a:rPr lang="da-DK" noProof="0" smtClean="0"/>
              <a:t>Sted og dato</a:t>
            </a:r>
            <a:endParaRPr lang="da-DK" noProof="0"/>
          </a:p>
        </p:txBody>
      </p:sp>
      <p:sp>
        <p:nvSpPr>
          <p:cNvPr id="5" name="Pladsholder til slidenummer 4"/>
          <p:cNvSpPr>
            <a:spLocks noGrp="1"/>
          </p:cNvSpPr>
          <p:nvPr>
            <p:ph type="sldNum" sz="quarter" idx="11"/>
          </p:nvPr>
        </p:nvSpPr>
        <p:spPr/>
        <p:txBody>
          <a:bodyPr/>
          <a:lstStyle/>
          <a:p>
            <a:r>
              <a:rPr lang="da-DK" smtClean="0"/>
              <a:t>Dias </a:t>
            </a:r>
            <a:fld id="{C3CC35E3-D664-4E28-B78A-E4B8421FC00F}" type="slidenum">
              <a:rPr lang="da-DK" smtClean="0"/>
              <a:pPr/>
              <a:t>13</a:t>
            </a:fld>
            <a:endParaRPr lang="da-DK"/>
          </a:p>
        </p:txBody>
      </p:sp>
    </p:spTree>
    <p:extLst>
      <p:ext uri="{BB962C8B-B14F-4D97-AF65-F5344CB8AC3E}">
        <p14:creationId xmlns:p14="http://schemas.microsoft.com/office/powerpoint/2010/main" val="2062902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Gruppearbejde</a:t>
            </a:r>
            <a:r>
              <a:rPr lang="en-US" dirty="0" smtClean="0"/>
              <a:t>: Andrea </a:t>
            </a:r>
            <a:r>
              <a:rPr lang="en-US" dirty="0"/>
              <a:t>(A), </a:t>
            </a:r>
            <a:r>
              <a:rPr lang="en-US" dirty="0" err="1"/>
              <a:t>Søren</a:t>
            </a:r>
            <a:r>
              <a:rPr lang="en-US" dirty="0"/>
              <a:t> (S), Marianna (M).</a:t>
            </a:r>
            <a:endParaRPr lang="en-US" dirty="0"/>
          </a:p>
        </p:txBody>
      </p:sp>
      <p:sp>
        <p:nvSpPr>
          <p:cNvPr id="3" name="Content Placeholder 2"/>
          <p:cNvSpPr>
            <a:spLocks noGrp="1"/>
          </p:cNvSpPr>
          <p:nvPr>
            <p:ph idx="1"/>
          </p:nvPr>
        </p:nvSpPr>
        <p:spPr>
          <a:xfrm>
            <a:off x="588962" y="1104900"/>
            <a:ext cx="11355387" cy="5205413"/>
          </a:xfrm>
        </p:spPr>
        <p:txBody>
          <a:bodyPr/>
          <a:lstStyle/>
          <a:p>
            <a:pPr marL="0" indent="0">
              <a:buNone/>
            </a:pPr>
            <a:r>
              <a:rPr lang="en-US" sz="1600" dirty="0" smtClean="0"/>
              <a:t>1     A 	I </a:t>
            </a:r>
            <a:r>
              <a:rPr lang="en-US" sz="1600" dirty="0"/>
              <a:t>fear in the exam or in the final there will come a question like this</a:t>
            </a:r>
          </a:p>
          <a:p>
            <a:pPr marL="0" indent="0">
              <a:buNone/>
            </a:pPr>
            <a:r>
              <a:rPr lang="en-US" sz="1600" dirty="0" smtClean="0"/>
              <a:t>2     S 	yes </a:t>
            </a:r>
            <a:r>
              <a:rPr lang="en-US" sz="1600" dirty="0"/>
              <a:t>of course there </a:t>
            </a:r>
            <a:r>
              <a:rPr lang="en-US" sz="1600" dirty="0" smtClean="0"/>
              <a:t>will</a:t>
            </a:r>
          </a:p>
          <a:p>
            <a:pPr marL="457200" indent="-457200">
              <a:buAutoNum type="arabicPlain" startAt="3"/>
            </a:pPr>
            <a:r>
              <a:rPr lang="en-US" sz="1600" dirty="0" smtClean="0"/>
              <a:t>A 	where </a:t>
            </a:r>
            <a:r>
              <a:rPr lang="en-US" sz="1600" dirty="0"/>
              <a:t>you don’t know how to answer and you don’t have a book you </a:t>
            </a:r>
            <a:r>
              <a:rPr lang="en-US" sz="1600" dirty="0" smtClean="0"/>
              <a:t>can </a:t>
            </a:r>
            <a:r>
              <a:rPr lang="en-US" sz="1600" dirty="0"/>
              <a:t>look it </a:t>
            </a:r>
            <a:r>
              <a:rPr lang="en-US" sz="1600" dirty="0" smtClean="0"/>
              <a:t>up </a:t>
            </a:r>
            <a:r>
              <a:rPr lang="en-US" sz="1600" dirty="0"/>
              <a:t>and </a:t>
            </a:r>
            <a:r>
              <a:rPr lang="en-US" sz="1600" dirty="0" smtClean="0"/>
              <a:t>you</a:t>
            </a:r>
          </a:p>
          <a:p>
            <a:pPr marL="457200" indent="-457200">
              <a:buAutoNum type="arabicPlain" startAt="3"/>
            </a:pPr>
            <a:r>
              <a:rPr lang="en-US" sz="1600" dirty="0" smtClean="0"/>
              <a:t> 	can </a:t>
            </a:r>
            <a:r>
              <a:rPr lang="en-US" sz="1600" dirty="0"/>
              <a:t>kind of google it but at some point you </a:t>
            </a:r>
            <a:r>
              <a:rPr lang="en-US" sz="1600" dirty="0" smtClean="0"/>
              <a:t>just get </a:t>
            </a:r>
            <a:r>
              <a:rPr lang="en-US" sz="1600" dirty="0"/>
              <a:t>stuck</a:t>
            </a:r>
          </a:p>
          <a:p>
            <a:pPr marL="0" indent="0">
              <a:buNone/>
            </a:pPr>
            <a:r>
              <a:rPr lang="en-US" sz="1600" dirty="0" smtClean="0"/>
              <a:t>5     S 	and </a:t>
            </a:r>
            <a:r>
              <a:rPr lang="en-US" sz="1600" dirty="0"/>
              <a:t>there has to be cause it’s a take home one week exam if it was </a:t>
            </a:r>
            <a:r>
              <a:rPr lang="en-US" sz="1600" dirty="0" smtClean="0"/>
              <a:t>easy everyone got twelve </a:t>
            </a:r>
          </a:p>
          <a:p>
            <a:pPr marL="0" indent="0">
              <a:buNone/>
            </a:pPr>
            <a:r>
              <a:rPr lang="en-US" sz="1600" dirty="0" smtClean="0"/>
              <a:t>6	then they would shut down the course next year right so</a:t>
            </a:r>
          </a:p>
          <a:p>
            <a:pPr marL="0" indent="0">
              <a:buNone/>
            </a:pPr>
            <a:r>
              <a:rPr lang="en-US" sz="1600" dirty="0" smtClean="0"/>
              <a:t>7    A 	it </a:t>
            </a:r>
            <a:r>
              <a:rPr lang="en-US" sz="1600" dirty="0"/>
              <a:t>will be difficult</a:t>
            </a:r>
          </a:p>
          <a:p>
            <a:pPr marL="0" indent="0">
              <a:buNone/>
            </a:pPr>
            <a:r>
              <a:rPr lang="en-US" sz="1600" dirty="0"/>
              <a:t>8</a:t>
            </a:r>
            <a:r>
              <a:rPr lang="en-US" sz="1600" dirty="0" smtClean="0"/>
              <a:t>    S 	there </a:t>
            </a:r>
            <a:r>
              <a:rPr lang="en-US" sz="1600" dirty="0"/>
              <a:t>would be a lot of questions where you’re like</a:t>
            </a:r>
          </a:p>
          <a:p>
            <a:pPr marL="342900" indent="-342900">
              <a:buAutoNum type="arabicPlain" startAt="9"/>
            </a:pPr>
            <a:r>
              <a:rPr lang="en-US" sz="1600" dirty="0" smtClean="0"/>
              <a:t>A 	but </a:t>
            </a:r>
            <a:r>
              <a:rPr lang="en-US" sz="1600" dirty="0"/>
              <a:t>I hate when you just don’t know one thing is that you don’t you’re not able </a:t>
            </a:r>
            <a:r>
              <a:rPr lang="en-US" sz="1600" dirty="0" smtClean="0"/>
              <a:t>to </a:t>
            </a:r>
            <a:r>
              <a:rPr lang="en-US" sz="1600" dirty="0"/>
              <a:t>answer the </a:t>
            </a:r>
            <a:endParaRPr lang="en-US" sz="1600" dirty="0" smtClean="0"/>
          </a:p>
          <a:p>
            <a:pPr marL="342900" indent="-342900">
              <a:buAutoNum type="arabicPlain" startAt="9"/>
            </a:pPr>
            <a:r>
              <a:rPr lang="en-US" sz="1600" dirty="0" smtClean="0"/>
              <a:t> 	question </a:t>
            </a:r>
            <a:r>
              <a:rPr lang="en-US" sz="1600" dirty="0"/>
              <a:t>but you don’t know how to get help to</a:t>
            </a:r>
          </a:p>
          <a:p>
            <a:pPr marL="0" indent="0">
              <a:buNone/>
            </a:pPr>
            <a:r>
              <a:rPr lang="en-US" sz="1600" dirty="0"/>
              <a:t>11 </a:t>
            </a:r>
            <a:r>
              <a:rPr lang="en-US" sz="1600" dirty="0" smtClean="0"/>
              <a:t> S 	yeah </a:t>
            </a:r>
            <a:r>
              <a:rPr lang="en-US" sz="1600" dirty="0"/>
              <a:t>that’s true</a:t>
            </a:r>
          </a:p>
          <a:p>
            <a:pPr marL="0" indent="0">
              <a:buNone/>
            </a:pPr>
            <a:r>
              <a:rPr lang="en-GB" sz="1600" dirty="0"/>
              <a:t>12 </a:t>
            </a:r>
            <a:r>
              <a:rPr lang="en-GB" sz="1600" dirty="0" smtClean="0"/>
              <a:t> A 	yeah</a:t>
            </a:r>
            <a:endParaRPr lang="en-GB" sz="1600" dirty="0"/>
          </a:p>
          <a:p>
            <a:pPr marL="0" indent="0">
              <a:buNone/>
            </a:pPr>
            <a:r>
              <a:rPr lang="en-US" sz="1600" dirty="0"/>
              <a:t>13 </a:t>
            </a:r>
            <a:r>
              <a:rPr lang="en-US" sz="1600" dirty="0" smtClean="0"/>
              <a:t> M 	ask </a:t>
            </a:r>
            <a:r>
              <a:rPr lang="en-US" sz="1600" dirty="0"/>
              <a:t>our R expert</a:t>
            </a:r>
          </a:p>
          <a:p>
            <a:pPr marL="0" indent="0">
              <a:buNone/>
            </a:pPr>
            <a:r>
              <a:rPr lang="en-US" sz="1600" dirty="0"/>
              <a:t>14 </a:t>
            </a:r>
            <a:r>
              <a:rPr lang="en-US" sz="1600" dirty="0" smtClean="0"/>
              <a:t> A 	Chang </a:t>
            </a:r>
            <a:r>
              <a:rPr lang="en-US" sz="1600" dirty="0"/>
              <a:t>I will call you during our final week like I can’t code this ((high pitched))</a:t>
            </a:r>
          </a:p>
          <a:p>
            <a:pPr marL="0" indent="0">
              <a:buNone/>
            </a:pPr>
            <a:r>
              <a:rPr lang="en-US" sz="1600" dirty="0"/>
              <a:t>15 </a:t>
            </a:r>
            <a:r>
              <a:rPr lang="en-US" sz="1600" dirty="0" smtClean="0"/>
              <a:t> M 	yeah </a:t>
            </a:r>
            <a:r>
              <a:rPr lang="en-US" sz="1600" dirty="0"/>
              <a:t>I think our group will be like Chang please this doesn’t work (.) </a:t>
            </a:r>
            <a:r>
              <a:rPr lang="en-US" sz="1600" dirty="0" smtClean="0"/>
              <a:t>why</a:t>
            </a:r>
            <a:r>
              <a:rPr lang="en-GB" sz="2000" dirty="0"/>
              <a:t> </a:t>
            </a:r>
            <a:r>
              <a:rPr lang="en-GB" sz="1600" dirty="0" smtClean="0"/>
              <a:t>((</a:t>
            </a:r>
            <a:r>
              <a:rPr lang="en-GB" sz="1600" dirty="0"/>
              <a:t>laughing))</a:t>
            </a:r>
          </a:p>
        </p:txBody>
      </p:sp>
      <p:sp>
        <p:nvSpPr>
          <p:cNvPr id="4" name="Date Placeholder 3"/>
          <p:cNvSpPr>
            <a:spLocks noGrp="1"/>
          </p:cNvSpPr>
          <p:nvPr>
            <p:ph type="dt" sz="half" idx="10"/>
          </p:nvPr>
        </p:nvSpPr>
        <p:spPr/>
        <p:txBody>
          <a:bodyPr/>
          <a:lstStyle/>
          <a:p>
            <a:fld id="{3C829339-1C74-4825-ADEB-BCD7E13EFC81}" type="datetime1">
              <a:rPr lang="da-DK" smtClean="0"/>
              <a:t>06-11-2019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14</a:t>
            </a:fld>
            <a:endParaRPr lang="da-DK" dirty="0"/>
          </a:p>
        </p:txBody>
      </p:sp>
    </p:spTree>
    <p:extLst>
      <p:ext uri="{BB962C8B-B14F-4D97-AF65-F5344CB8AC3E}">
        <p14:creationId xmlns:p14="http://schemas.microsoft.com/office/powerpoint/2010/main" val="2262359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Historien</a:t>
            </a:r>
            <a:r>
              <a:rPr lang="en-GB" dirty="0" smtClean="0"/>
              <a:t> om </a:t>
            </a:r>
            <a:r>
              <a:rPr lang="en-GB" dirty="0" err="1" smtClean="0"/>
              <a:t>kursus</a:t>
            </a:r>
            <a:r>
              <a:rPr lang="en-GB" dirty="0" smtClean="0"/>
              <a:t> C</a:t>
            </a:r>
            <a:endParaRPr lang="en-GB"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“The </a:t>
            </a:r>
            <a:r>
              <a:rPr lang="en-US" dirty="0"/>
              <a:t>course will focus on describing, exemplifying, discussing and applying basic concepts, strategies and </a:t>
            </a:r>
            <a:r>
              <a:rPr lang="en-US" dirty="0" smtClean="0"/>
              <a:t>theories used in health interventions. Focus </a:t>
            </a:r>
            <a:r>
              <a:rPr lang="en-US" dirty="0"/>
              <a:t>will mainly be on the Danish context, and important stakeholders will be presented through actual cases</a:t>
            </a:r>
            <a:r>
              <a:rPr lang="en-US" dirty="0" smtClean="0"/>
              <a:t>.”</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3C829339-1C74-4825-ADEB-BCD7E13EFC81}" type="datetime1">
              <a:rPr lang="da-DK" smtClean="0"/>
              <a:t>06-11-2019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15</a:t>
            </a:fld>
            <a:endParaRPr lang="da-DK" dirty="0"/>
          </a:p>
        </p:txBody>
      </p:sp>
    </p:spTree>
    <p:extLst>
      <p:ext uri="{BB962C8B-B14F-4D97-AF65-F5344CB8AC3E}">
        <p14:creationId xmlns:p14="http://schemas.microsoft.com/office/powerpoint/2010/main" val="207043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Gruppearbejde</a:t>
            </a:r>
            <a:r>
              <a:rPr lang="en-GB" dirty="0" smtClean="0"/>
              <a:t> </a:t>
            </a:r>
            <a:r>
              <a:rPr lang="en-GB" dirty="0" err="1" smtClean="0"/>
              <a:t>på</a:t>
            </a:r>
            <a:r>
              <a:rPr lang="en-GB" dirty="0" smtClean="0"/>
              <a:t> </a:t>
            </a:r>
            <a:r>
              <a:rPr lang="en-GB" dirty="0" err="1" smtClean="0"/>
              <a:t>kursus</a:t>
            </a:r>
            <a:r>
              <a:rPr lang="en-GB" dirty="0" smtClean="0"/>
              <a:t> C</a:t>
            </a:r>
            <a:endParaRPr lang="en-GB" dirty="0"/>
          </a:p>
        </p:txBody>
      </p:sp>
      <p:sp>
        <p:nvSpPr>
          <p:cNvPr id="3" name="Content Placeholder 2"/>
          <p:cNvSpPr>
            <a:spLocks noGrp="1"/>
          </p:cNvSpPr>
          <p:nvPr>
            <p:ph idx="1"/>
          </p:nvPr>
        </p:nvSpPr>
        <p:spPr/>
        <p:txBody>
          <a:bodyPr/>
          <a:lstStyle/>
          <a:p>
            <a:pPr marL="0" indent="0">
              <a:buNone/>
            </a:pPr>
            <a:r>
              <a:rPr lang="en-US" dirty="0" smtClean="0"/>
              <a:t>1  M 	I </a:t>
            </a:r>
            <a:r>
              <a:rPr lang="en-US" dirty="0"/>
              <a:t>think I will feel a little stupid coming out to the municipality now and </a:t>
            </a:r>
            <a:r>
              <a:rPr lang="en-US" dirty="0" smtClean="0"/>
              <a:t>2	say </a:t>
            </a:r>
            <a:r>
              <a:rPr lang="en-US" dirty="0"/>
              <a:t>yeah I</a:t>
            </a:r>
            <a:r>
              <a:rPr lang="en-US" dirty="0" smtClean="0"/>
              <a:t> </a:t>
            </a:r>
            <a:r>
              <a:rPr lang="en-US" dirty="0"/>
              <a:t>have this course so basically I should be able to work with it </a:t>
            </a:r>
            <a:r>
              <a:rPr lang="en-US" dirty="0" smtClean="0"/>
              <a:t>3	but </a:t>
            </a:r>
            <a:r>
              <a:rPr lang="en-US" dirty="0"/>
              <a:t>I don’t know </a:t>
            </a:r>
            <a:r>
              <a:rPr lang="en-US" dirty="0" smtClean="0"/>
              <a:t>any practical </a:t>
            </a:r>
            <a:r>
              <a:rPr lang="en-US" dirty="0"/>
              <a:t>use of this I know how to do it on my </a:t>
            </a:r>
            <a:endParaRPr lang="en-US" dirty="0" smtClean="0"/>
          </a:p>
          <a:p>
            <a:pPr marL="0" indent="0">
              <a:buNone/>
            </a:pPr>
            <a:r>
              <a:rPr lang="en-US" dirty="0" smtClean="0"/>
              <a:t>4	computer </a:t>
            </a:r>
            <a:r>
              <a:rPr lang="en-US" dirty="0"/>
              <a:t>but I don’t know how </a:t>
            </a:r>
            <a:r>
              <a:rPr lang="en-US" dirty="0" smtClean="0"/>
              <a:t>it’s </a:t>
            </a:r>
            <a:r>
              <a:rPr lang="en-GB" dirty="0" smtClean="0"/>
              <a:t>actually</a:t>
            </a:r>
            <a:endParaRPr lang="en-GB" dirty="0"/>
          </a:p>
          <a:p>
            <a:pPr marL="0" indent="0">
              <a:buNone/>
            </a:pPr>
            <a:r>
              <a:rPr lang="en-US" dirty="0"/>
              <a:t>5 </a:t>
            </a:r>
            <a:r>
              <a:rPr lang="en-US" dirty="0" smtClean="0"/>
              <a:t> L 	yeah </a:t>
            </a:r>
            <a:r>
              <a:rPr lang="en-US" dirty="0"/>
              <a:t>apply it in real life</a:t>
            </a:r>
          </a:p>
          <a:p>
            <a:pPr marL="0" indent="0">
              <a:buNone/>
            </a:pPr>
            <a:r>
              <a:rPr lang="en-US" dirty="0"/>
              <a:t>6 </a:t>
            </a:r>
            <a:r>
              <a:rPr lang="en-US" dirty="0" smtClean="0"/>
              <a:t> S 	and </a:t>
            </a:r>
            <a:r>
              <a:rPr lang="en-US" dirty="0"/>
              <a:t>that’s a really academic approach</a:t>
            </a:r>
          </a:p>
          <a:p>
            <a:pPr marL="0" indent="0">
              <a:buNone/>
            </a:pPr>
            <a:r>
              <a:rPr lang="en-US" dirty="0"/>
              <a:t>7 </a:t>
            </a:r>
            <a:r>
              <a:rPr lang="en-US" dirty="0" smtClean="0"/>
              <a:t> L 	so </a:t>
            </a:r>
            <a:r>
              <a:rPr lang="en-US" dirty="0"/>
              <a:t>I just feel a little stupid that I have had this course</a:t>
            </a:r>
          </a:p>
          <a:p>
            <a:pPr marL="0" indent="0">
              <a:buNone/>
            </a:pPr>
            <a:r>
              <a:rPr lang="en-US" dirty="0" smtClean="0"/>
              <a:t>8  S 	I </a:t>
            </a:r>
            <a:r>
              <a:rPr lang="en-US" dirty="0"/>
              <a:t>feel like I’m just some academic who knows everything about the </a:t>
            </a:r>
            <a:endParaRPr lang="en-US" dirty="0" smtClean="0"/>
          </a:p>
          <a:p>
            <a:pPr marL="0" indent="0">
              <a:buNone/>
            </a:pPr>
            <a:r>
              <a:rPr lang="en-US" dirty="0" smtClean="0"/>
              <a:t>9	theory </a:t>
            </a:r>
            <a:r>
              <a:rPr lang="en-US" dirty="0"/>
              <a:t>and </a:t>
            </a:r>
            <a:r>
              <a:rPr lang="en-US" dirty="0" smtClean="0"/>
              <a:t>then when </a:t>
            </a:r>
            <a:r>
              <a:rPr lang="en-US" dirty="0"/>
              <a:t>I come out in the real world I’m like are you </a:t>
            </a:r>
            <a:endParaRPr lang="en-US" dirty="0" smtClean="0"/>
          </a:p>
          <a:p>
            <a:pPr marL="0" indent="0">
              <a:buNone/>
            </a:pPr>
            <a:r>
              <a:rPr lang="en-US" dirty="0" smtClean="0"/>
              <a:t>10	guys </a:t>
            </a:r>
            <a:r>
              <a:rPr lang="en-US" dirty="0"/>
              <a:t>(.) I don’t know </a:t>
            </a:r>
            <a:r>
              <a:rPr lang="en-US" dirty="0" err="1" smtClean="0"/>
              <a:t>anythin</a:t>
            </a:r>
            <a:r>
              <a:rPr lang="en-GB" dirty="0"/>
              <a:t>g</a:t>
            </a:r>
            <a:r>
              <a:rPr lang="en-GB" dirty="0" smtClean="0"/>
              <a:t> </a:t>
            </a:r>
            <a:r>
              <a:rPr lang="en-GB" dirty="0"/>
              <a:t>about it</a:t>
            </a:r>
          </a:p>
          <a:p>
            <a:endParaRPr lang="en-GB" dirty="0"/>
          </a:p>
        </p:txBody>
      </p:sp>
      <p:sp>
        <p:nvSpPr>
          <p:cNvPr id="4" name="Date Placeholder 3"/>
          <p:cNvSpPr>
            <a:spLocks noGrp="1"/>
          </p:cNvSpPr>
          <p:nvPr>
            <p:ph type="dt" sz="half" idx="10"/>
          </p:nvPr>
        </p:nvSpPr>
        <p:spPr/>
        <p:txBody>
          <a:bodyPr/>
          <a:lstStyle/>
          <a:p>
            <a:fld id="{3C829339-1C74-4825-ADEB-BCD7E13EFC81}" type="datetime1">
              <a:rPr lang="da-DK" smtClean="0"/>
              <a:t>06-11-2019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16</a:t>
            </a:fld>
            <a:endParaRPr lang="da-DK" dirty="0"/>
          </a:p>
        </p:txBody>
      </p:sp>
    </p:spTree>
    <p:extLst>
      <p:ext uri="{BB962C8B-B14F-4D97-AF65-F5344CB8AC3E}">
        <p14:creationId xmlns:p14="http://schemas.microsoft.com/office/powerpoint/2010/main" val="224045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Konklusion</a:t>
            </a:r>
            <a:endParaRPr lang="en-GB" dirty="0"/>
          </a:p>
        </p:txBody>
      </p:sp>
      <p:sp>
        <p:nvSpPr>
          <p:cNvPr id="3" name="Content Placeholder 2"/>
          <p:cNvSpPr>
            <a:spLocks noGrp="1"/>
          </p:cNvSpPr>
          <p:nvPr>
            <p:ph idx="1"/>
          </p:nvPr>
        </p:nvSpPr>
        <p:spPr/>
        <p:txBody>
          <a:bodyPr/>
          <a:lstStyle/>
          <a:p>
            <a:pPr marL="0" indent="0">
              <a:buNone/>
            </a:pPr>
            <a:r>
              <a:rPr lang="en-GB" dirty="0" err="1"/>
              <a:t>Internationaliseringens</a:t>
            </a:r>
            <a:r>
              <a:rPr lang="en-GB" dirty="0"/>
              <a:t> “</a:t>
            </a:r>
            <a:r>
              <a:rPr lang="en-GB" dirty="0" err="1"/>
              <a:t>blinde</a:t>
            </a:r>
            <a:r>
              <a:rPr lang="en-GB" dirty="0"/>
              <a:t> </a:t>
            </a:r>
            <a:r>
              <a:rPr lang="en-GB" dirty="0" err="1"/>
              <a:t>pletter</a:t>
            </a:r>
            <a:r>
              <a:rPr lang="en-GB" dirty="0" smtClean="0"/>
              <a:t>”: </a:t>
            </a:r>
          </a:p>
          <a:p>
            <a:pPr marL="0" indent="0">
              <a:buNone/>
            </a:pPr>
            <a:endParaRPr lang="en-GB" dirty="0"/>
          </a:p>
          <a:p>
            <a:r>
              <a:rPr lang="en-GB" dirty="0" err="1" smtClean="0"/>
              <a:t>Hvem</a:t>
            </a:r>
            <a:r>
              <a:rPr lang="en-GB" dirty="0" smtClean="0"/>
              <a:t> </a:t>
            </a:r>
            <a:r>
              <a:rPr lang="en-GB" dirty="0" err="1"/>
              <a:t>kommer</a:t>
            </a:r>
            <a:r>
              <a:rPr lang="en-GB" dirty="0"/>
              <a:t> </a:t>
            </a:r>
            <a:r>
              <a:rPr lang="en-GB" dirty="0"/>
              <a:t>i</a:t>
            </a:r>
            <a:r>
              <a:rPr lang="en-GB" dirty="0" smtClean="0"/>
              <a:t> </a:t>
            </a:r>
            <a:r>
              <a:rPr lang="en-GB" dirty="0" err="1" smtClean="0"/>
              <a:t>klemme</a:t>
            </a:r>
            <a:r>
              <a:rPr lang="en-GB" dirty="0" smtClean="0"/>
              <a:t> </a:t>
            </a:r>
            <a:r>
              <a:rPr lang="en-GB" dirty="0" err="1" smtClean="0"/>
              <a:t>i</a:t>
            </a:r>
            <a:r>
              <a:rPr lang="en-GB" dirty="0" smtClean="0"/>
              <a:t> </a:t>
            </a:r>
            <a:r>
              <a:rPr lang="en-GB" dirty="0"/>
              <a:t>KUs “</a:t>
            </a:r>
            <a:r>
              <a:rPr lang="en-GB" dirty="0" err="1"/>
              <a:t>ikke</a:t>
            </a:r>
            <a:r>
              <a:rPr lang="en-GB" dirty="0"/>
              <a:t>”-</a:t>
            </a:r>
            <a:r>
              <a:rPr lang="en-GB" dirty="0" err="1"/>
              <a:t>strategi</a:t>
            </a:r>
            <a:r>
              <a:rPr lang="en-GB" dirty="0"/>
              <a:t> </a:t>
            </a:r>
            <a:endParaRPr lang="en-GB" dirty="0" smtClean="0"/>
          </a:p>
          <a:p>
            <a:pPr marL="0" indent="0">
              <a:buNone/>
            </a:pPr>
            <a:endParaRPr lang="en-GB" dirty="0"/>
          </a:p>
          <a:p>
            <a:r>
              <a:rPr lang="en-GB" dirty="0" err="1"/>
              <a:t>K</a:t>
            </a:r>
            <a:r>
              <a:rPr lang="en-GB" dirty="0" err="1" smtClean="0"/>
              <a:t>an</a:t>
            </a:r>
            <a:r>
              <a:rPr lang="en-GB" dirty="0" smtClean="0"/>
              <a:t> </a:t>
            </a:r>
            <a:r>
              <a:rPr lang="en-GB" dirty="0" err="1"/>
              <a:t>parallelsproglighed</a:t>
            </a:r>
            <a:r>
              <a:rPr lang="en-GB" dirty="0"/>
              <a:t> </a:t>
            </a:r>
            <a:r>
              <a:rPr lang="en-GB" dirty="0" err="1"/>
              <a:t>og</a:t>
            </a:r>
            <a:r>
              <a:rPr lang="en-GB" dirty="0"/>
              <a:t> </a:t>
            </a:r>
            <a:r>
              <a:rPr lang="en-GB" dirty="0" err="1"/>
              <a:t>internationalisering</a:t>
            </a:r>
            <a:r>
              <a:rPr lang="en-GB" dirty="0"/>
              <a:t> </a:t>
            </a:r>
            <a:r>
              <a:rPr lang="en-GB" dirty="0" err="1"/>
              <a:t>sameksistere</a:t>
            </a:r>
            <a:r>
              <a:rPr lang="en-GB" dirty="0"/>
              <a:t>? </a:t>
            </a:r>
            <a:endParaRPr lang="en-GB" dirty="0" smtClean="0"/>
          </a:p>
          <a:p>
            <a:endParaRPr lang="en-GB" dirty="0"/>
          </a:p>
          <a:p>
            <a:r>
              <a:rPr lang="en-GB" smtClean="0"/>
              <a:t>Flerproglighed </a:t>
            </a:r>
            <a:r>
              <a:rPr lang="en-GB" dirty="0" err="1"/>
              <a:t>som</a:t>
            </a:r>
            <a:r>
              <a:rPr lang="en-GB" dirty="0"/>
              <a:t> del </a:t>
            </a:r>
            <a:r>
              <a:rPr lang="en-GB" dirty="0" err="1"/>
              <a:t>af</a:t>
            </a:r>
            <a:r>
              <a:rPr lang="en-GB" dirty="0"/>
              <a:t> </a:t>
            </a:r>
            <a:r>
              <a:rPr lang="en-GB" dirty="0" err="1"/>
              <a:t>pædagogisk</a:t>
            </a:r>
            <a:r>
              <a:rPr lang="en-GB" dirty="0"/>
              <a:t> </a:t>
            </a:r>
            <a:r>
              <a:rPr lang="en-GB" dirty="0" err="1"/>
              <a:t>praksis</a:t>
            </a:r>
            <a:r>
              <a:rPr lang="en-GB" dirty="0"/>
              <a:t>: </a:t>
            </a:r>
            <a:r>
              <a:rPr lang="en-GB" dirty="0" err="1"/>
              <a:t>Er</a:t>
            </a:r>
            <a:r>
              <a:rPr lang="en-GB" dirty="0"/>
              <a:t> </a:t>
            </a:r>
            <a:r>
              <a:rPr lang="en-GB" dirty="0" err="1"/>
              <a:t>det</a:t>
            </a:r>
            <a:r>
              <a:rPr lang="en-GB" dirty="0"/>
              <a:t> </a:t>
            </a:r>
            <a:r>
              <a:rPr lang="en-GB" dirty="0" err="1"/>
              <a:t>forskelligt</a:t>
            </a:r>
            <a:r>
              <a:rPr lang="en-GB" dirty="0"/>
              <a:t> </a:t>
            </a:r>
            <a:r>
              <a:rPr lang="en-GB" dirty="0" err="1"/>
              <a:t>på</a:t>
            </a:r>
            <a:r>
              <a:rPr lang="en-GB" dirty="0"/>
              <a:t> </a:t>
            </a:r>
            <a:r>
              <a:rPr lang="en-GB" dirty="0" err="1"/>
              <a:t>tværs</a:t>
            </a:r>
            <a:r>
              <a:rPr lang="en-GB" dirty="0"/>
              <a:t> </a:t>
            </a:r>
            <a:r>
              <a:rPr lang="en-GB" dirty="0" err="1"/>
              <a:t>af</a:t>
            </a:r>
            <a:r>
              <a:rPr lang="en-GB" dirty="0"/>
              <a:t> fag? </a:t>
            </a:r>
          </a:p>
          <a:p>
            <a:endParaRPr lang="en-GB" dirty="0"/>
          </a:p>
          <a:p>
            <a:r>
              <a:rPr lang="en-GB" dirty="0" err="1" smtClean="0"/>
              <a:t>Internationaliseringens</a:t>
            </a:r>
            <a:r>
              <a:rPr lang="en-GB" dirty="0" smtClean="0"/>
              <a:t> paradox: </a:t>
            </a:r>
            <a:r>
              <a:rPr lang="en-GB" dirty="0" err="1" smtClean="0"/>
              <a:t>Hvad</a:t>
            </a:r>
            <a:r>
              <a:rPr lang="en-GB" dirty="0" smtClean="0"/>
              <a:t> </a:t>
            </a:r>
            <a:r>
              <a:rPr lang="en-GB" dirty="0" err="1" smtClean="0"/>
              <a:t>skal</a:t>
            </a:r>
            <a:r>
              <a:rPr lang="en-GB" dirty="0" smtClean="0"/>
              <a:t> </a:t>
            </a:r>
            <a:r>
              <a:rPr lang="en-GB" dirty="0" err="1" smtClean="0"/>
              <a:t>internationalisering</a:t>
            </a:r>
            <a:r>
              <a:rPr lang="en-GB" dirty="0" smtClean="0"/>
              <a:t> </a:t>
            </a:r>
            <a:r>
              <a:rPr lang="en-GB" dirty="0" err="1" smtClean="0"/>
              <a:t>betyde</a:t>
            </a:r>
            <a:r>
              <a:rPr lang="en-GB" dirty="0" smtClean="0"/>
              <a:t>? </a:t>
            </a:r>
            <a:endParaRPr lang="en-GB" dirty="0"/>
          </a:p>
          <a:p>
            <a:endParaRPr lang="en-GB" dirty="0" smtClean="0"/>
          </a:p>
        </p:txBody>
      </p:sp>
      <p:sp>
        <p:nvSpPr>
          <p:cNvPr id="4" name="Date Placeholder 3"/>
          <p:cNvSpPr>
            <a:spLocks noGrp="1"/>
          </p:cNvSpPr>
          <p:nvPr>
            <p:ph type="dt" sz="half" idx="10"/>
          </p:nvPr>
        </p:nvSpPr>
        <p:spPr/>
        <p:txBody>
          <a:bodyPr/>
          <a:lstStyle/>
          <a:p>
            <a:fld id="{3C829339-1C74-4825-ADEB-BCD7E13EFC81}" type="datetime1">
              <a:rPr lang="da-DK" smtClean="0"/>
              <a:t>07-11-2019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17</a:t>
            </a:fld>
            <a:endParaRPr lang="da-DK" dirty="0"/>
          </a:p>
        </p:txBody>
      </p:sp>
    </p:spTree>
    <p:extLst>
      <p:ext uri="{BB962C8B-B14F-4D97-AF65-F5344CB8AC3E}">
        <p14:creationId xmlns:p14="http://schemas.microsoft.com/office/powerpoint/2010/main" val="2573073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964807-3496-47E8-915B-96DB96A167BC}" type="datetime1">
              <a:rPr lang="da-DK" smtClean="0"/>
              <a:t>07-11-2019</a:t>
            </a:fld>
            <a:endParaRPr lang="da-DK" dirty="0"/>
          </a:p>
        </p:txBody>
      </p:sp>
      <p:sp>
        <p:nvSpPr>
          <p:cNvPr id="3" name="Slide Number Placeholder 2"/>
          <p:cNvSpPr>
            <a:spLocks noGrp="1"/>
          </p:cNvSpPr>
          <p:nvPr>
            <p:ph type="sldNum" sz="quarter" idx="12"/>
          </p:nvPr>
        </p:nvSpPr>
        <p:spPr/>
        <p:txBody>
          <a:bodyPr/>
          <a:lstStyle/>
          <a:p>
            <a:fld id="{091A926C-488A-4E3E-9C21-57CAA120E114}" type="slidenum">
              <a:rPr lang="da-DK" smtClean="0"/>
              <a:t>18</a:t>
            </a:fld>
            <a:endParaRPr lang="da-DK" dirty="0"/>
          </a:p>
        </p:txBody>
      </p:sp>
      <p:sp>
        <p:nvSpPr>
          <p:cNvPr id="4" name="Text Placeholder 3"/>
          <p:cNvSpPr>
            <a:spLocks noGrp="1"/>
          </p:cNvSpPr>
          <p:nvPr>
            <p:ph type="body" sz="quarter" idx="15"/>
          </p:nvPr>
        </p:nvSpPr>
        <p:spPr/>
        <p:txBody>
          <a:bodyPr/>
          <a:lstStyle/>
          <a:p>
            <a:pPr marL="0" indent="0">
              <a:buNone/>
            </a:pPr>
            <a:endParaRPr lang="en-GB" dirty="0" smtClean="0"/>
          </a:p>
          <a:p>
            <a:pPr marL="0" indent="0">
              <a:buNone/>
            </a:pPr>
            <a:endParaRPr lang="en-GB" dirty="0"/>
          </a:p>
          <a:p>
            <a:pPr marL="0" indent="0">
              <a:buNone/>
            </a:pPr>
            <a:r>
              <a:rPr lang="en-GB" dirty="0" smtClean="0"/>
              <a:t>			</a:t>
            </a:r>
            <a:r>
              <a:rPr lang="en-GB" dirty="0" err="1" smtClean="0"/>
              <a:t>Spørgsmål</a:t>
            </a:r>
            <a:r>
              <a:rPr lang="en-GB" dirty="0" smtClean="0"/>
              <a:t>?</a:t>
            </a:r>
            <a:endParaRPr lang="en-GB" dirty="0"/>
          </a:p>
        </p:txBody>
      </p:sp>
    </p:spTree>
    <p:extLst>
      <p:ext uri="{BB962C8B-B14F-4D97-AF65-F5344CB8AC3E}">
        <p14:creationId xmlns:p14="http://schemas.microsoft.com/office/powerpoint/2010/main" val="647931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Internationalisering</a:t>
            </a:r>
            <a:r>
              <a:rPr lang="en-GB" dirty="0" smtClean="0"/>
              <a:t> </a:t>
            </a:r>
            <a:r>
              <a:rPr lang="en-GB" dirty="0" err="1" smtClean="0"/>
              <a:t>og</a:t>
            </a:r>
            <a:r>
              <a:rPr lang="en-GB" dirty="0" smtClean="0"/>
              <a:t> </a:t>
            </a:r>
            <a:r>
              <a:rPr lang="en-GB" dirty="0" err="1" smtClean="0"/>
              <a:t>sprogpolitik</a:t>
            </a:r>
            <a:r>
              <a:rPr lang="en-GB" dirty="0" smtClean="0"/>
              <a:t> </a:t>
            </a:r>
            <a:endParaRPr lang="en-GB" dirty="0"/>
          </a:p>
        </p:txBody>
      </p:sp>
      <p:sp>
        <p:nvSpPr>
          <p:cNvPr id="3" name="Pladsholder til indhold 2"/>
          <p:cNvSpPr>
            <a:spLocks noGrp="1"/>
          </p:cNvSpPr>
          <p:nvPr>
            <p:ph idx="1"/>
          </p:nvPr>
        </p:nvSpPr>
        <p:spPr>
          <a:xfrm>
            <a:off x="588965" y="1374776"/>
            <a:ext cx="9571035" cy="1911349"/>
          </a:xfrm>
        </p:spPr>
        <p:txBody>
          <a:bodyPr/>
          <a:lstStyle/>
          <a:p>
            <a:pPr marL="0" indent="0">
              <a:buNone/>
            </a:pPr>
            <a:r>
              <a:rPr lang="en-US" dirty="0" err="1" smtClean="0"/>
              <a:t>Universitetet</a:t>
            </a:r>
            <a:r>
              <a:rPr lang="en-US" dirty="0" smtClean="0"/>
              <a:t> </a:t>
            </a:r>
            <a:r>
              <a:rPr lang="en-US" dirty="0" err="1" smtClean="0"/>
              <a:t>har</a:t>
            </a:r>
            <a:r>
              <a:rPr lang="en-US" dirty="0" smtClean="0"/>
              <a:t> </a:t>
            </a:r>
            <a:r>
              <a:rPr lang="en-US" dirty="0" err="1" smtClean="0"/>
              <a:t>altid</a:t>
            </a:r>
            <a:r>
              <a:rPr lang="en-US" dirty="0" smtClean="0"/>
              <a:t> </a:t>
            </a:r>
            <a:r>
              <a:rPr lang="en-US" dirty="0" err="1" smtClean="0"/>
              <a:t>været</a:t>
            </a:r>
            <a:r>
              <a:rPr lang="en-US" dirty="0" smtClean="0"/>
              <a:t> </a:t>
            </a:r>
            <a:r>
              <a:rPr lang="en-US" dirty="0" err="1" smtClean="0"/>
              <a:t>internationalt</a:t>
            </a:r>
            <a:r>
              <a:rPr lang="en-US" dirty="0" smtClean="0"/>
              <a:t> (De Wit 2011; De Wit and Hunter 2015; Gregersen &amp; Josephson 2014)</a:t>
            </a:r>
          </a:p>
          <a:p>
            <a:pPr marL="0" indent="0">
              <a:buNone/>
            </a:pPr>
            <a:endParaRPr lang="en-US" dirty="0" smtClean="0">
              <a:sym typeface="Wingdings" panose="05000000000000000000" pitchFamily="2" charset="2"/>
            </a:endParaRPr>
          </a:p>
          <a:p>
            <a:pPr marL="457200" indent="-457200">
              <a:spcBef>
                <a:spcPts val="0"/>
              </a:spcBef>
              <a:buAutoNum type="arabicPeriod"/>
            </a:pPr>
            <a:r>
              <a:rPr lang="en-GB" dirty="0" err="1" smtClean="0">
                <a:sym typeface="Wingdings" panose="05000000000000000000" pitchFamily="2" charset="2"/>
              </a:rPr>
              <a:t>Internationalisering</a:t>
            </a:r>
            <a:r>
              <a:rPr lang="en-GB" dirty="0" smtClean="0">
                <a:sym typeface="Wingdings" panose="05000000000000000000" pitchFamily="2" charset="2"/>
              </a:rPr>
              <a:t> </a:t>
            </a:r>
            <a:r>
              <a:rPr lang="en-GB" dirty="0" err="1" smtClean="0">
                <a:sym typeface="Wingdings" panose="05000000000000000000" pitchFamily="2" charset="2"/>
              </a:rPr>
              <a:t>bliver</a:t>
            </a:r>
            <a:r>
              <a:rPr lang="en-GB" dirty="0" smtClean="0">
                <a:sym typeface="Wingdings" panose="05000000000000000000" pitchFamily="2" charset="2"/>
              </a:rPr>
              <a:t> </a:t>
            </a:r>
            <a:r>
              <a:rPr lang="en-GB" dirty="0" err="1" smtClean="0">
                <a:sym typeface="Wingdings" panose="05000000000000000000" pitchFamily="2" charset="2"/>
              </a:rPr>
              <a:t>lig</a:t>
            </a:r>
            <a:r>
              <a:rPr lang="en-GB" dirty="0" smtClean="0">
                <a:sym typeface="Wingdings" panose="05000000000000000000" pitchFamily="2" charset="2"/>
              </a:rPr>
              <a:t> </a:t>
            </a:r>
            <a:r>
              <a:rPr lang="en-GB" dirty="0" err="1" smtClean="0">
                <a:sym typeface="Wingdings" panose="05000000000000000000" pitchFamily="2" charset="2"/>
              </a:rPr>
              <a:t>anglificering</a:t>
            </a:r>
            <a:r>
              <a:rPr lang="en-GB" dirty="0" smtClean="0">
                <a:sym typeface="Wingdings" panose="05000000000000000000" pitchFamily="2" charset="2"/>
              </a:rPr>
              <a:t>: </a:t>
            </a:r>
            <a:r>
              <a:rPr lang="en-GB" dirty="0" err="1" smtClean="0">
                <a:sym typeface="Wingdings" panose="05000000000000000000" pitchFamily="2" charset="2"/>
              </a:rPr>
              <a:t>En</a:t>
            </a:r>
            <a:r>
              <a:rPr lang="en-GB" dirty="0" smtClean="0">
                <a:sym typeface="Wingdings" panose="05000000000000000000" pitchFamily="2" charset="2"/>
              </a:rPr>
              <a:t> </a:t>
            </a:r>
            <a:r>
              <a:rPr lang="en-GB" dirty="0" err="1" smtClean="0">
                <a:sym typeface="Wingdings" panose="05000000000000000000" pitchFamily="2" charset="2"/>
              </a:rPr>
              <a:t>af</a:t>
            </a:r>
            <a:r>
              <a:rPr lang="en-GB" dirty="0" smtClean="0">
                <a:sym typeface="Wingdings" panose="05000000000000000000" pitchFamily="2" charset="2"/>
              </a:rPr>
              <a:t> de </a:t>
            </a:r>
            <a:r>
              <a:rPr lang="en-GB" dirty="0" err="1" smtClean="0">
                <a:sym typeface="Wingdings" panose="05000000000000000000" pitchFamily="2" charset="2"/>
              </a:rPr>
              <a:t>mest</a:t>
            </a:r>
            <a:r>
              <a:rPr lang="en-GB" dirty="0" smtClean="0">
                <a:sym typeface="Wingdings" panose="05000000000000000000" pitchFamily="2" charset="2"/>
              </a:rPr>
              <a:t> </a:t>
            </a:r>
            <a:r>
              <a:rPr lang="en-GB" dirty="0" err="1" smtClean="0">
                <a:sym typeface="Wingdings" panose="05000000000000000000" pitchFamily="2" charset="2"/>
              </a:rPr>
              <a:t>dominerende</a:t>
            </a:r>
            <a:r>
              <a:rPr lang="en-GB" dirty="0" smtClean="0">
                <a:sym typeface="Wingdings" panose="05000000000000000000" pitchFamily="2" charset="2"/>
              </a:rPr>
              <a:t> </a:t>
            </a:r>
            <a:r>
              <a:rPr lang="en-GB" dirty="0" err="1" smtClean="0">
                <a:sym typeface="Wingdings" panose="05000000000000000000" pitchFamily="2" charset="2"/>
              </a:rPr>
              <a:t>strategier</a:t>
            </a:r>
            <a:r>
              <a:rPr lang="en-GB" dirty="0" smtClean="0">
                <a:sym typeface="Wingdings" panose="05000000000000000000" pitchFamily="2" charset="2"/>
              </a:rPr>
              <a:t> bag </a:t>
            </a:r>
            <a:r>
              <a:rPr lang="en-GB" dirty="0" err="1" smtClean="0">
                <a:sym typeface="Wingdings" panose="05000000000000000000" pitchFamily="2" charset="2"/>
              </a:rPr>
              <a:t>internationalisering</a:t>
            </a:r>
            <a:r>
              <a:rPr lang="en-GB" dirty="0" smtClean="0">
                <a:sym typeface="Wingdings" panose="05000000000000000000" pitchFamily="2" charset="2"/>
              </a:rPr>
              <a:t> </a:t>
            </a:r>
            <a:r>
              <a:rPr lang="en-GB" dirty="0" err="1" smtClean="0">
                <a:sym typeface="Wingdings" panose="05000000000000000000" pitchFamily="2" charset="2"/>
              </a:rPr>
              <a:t>har</a:t>
            </a:r>
            <a:r>
              <a:rPr lang="en-GB" dirty="0" smtClean="0">
                <a:sym typeface="Wingdings" panose="05000000000000000000" pitchFamily="2" charset="2"/>
              </a:rPr>
              <a:t> </a:t>
            </a:r>
            <a:r>
              <a:rPr lang="en-GB" dirty="0" err="1" smtClean="0">
                <a:sym typeface="Wingdings" panose="05000000000000000000" pitchFamily="2" charset="2"/>
              </a:rPr>
              <a:t>været</a:t>
            </a:r>
            <a:r>
              <a:rPr lang="en-GB" dirty="0" smtClean="0">
                <a:sym typeface="Wingdings" panose="05000000000000000000" pitchFamily="2" charset="2"/>
              </a:rPr>
              <a:t> at </a:t>
            </a:r>
            <a:r>
              <a:rPr lang="en-GB" dirty="0" err="1" smtClean="0">
                <a:sym typeface="Wingdings" panose="05000000000000000000" pitchFamily="2" charset="2"/>
              </a:rPr>
              <a:t>udbyde</a:t>
            </a:r>
            <a:r>
              <a:rPr lang="en-GB" dirty="0" smtClean="0">
                <a:sym typeface="Wingdings" panose="05000000000000000000" pitchFamily="2" charset="2"/>
              </a:rPr>
              <a:t> </a:t>
            </a:r>
            <a:r>
              <a:rPr lang="en-GB" dirty="0" err="1" smtClean="0">
                <a:sym typeface="Wingdings" panose="05000000000000000000" pitchFamily="2" charset="2"/>
              </a:rPr>
              <a:t>kurser</a:t>
            </a:r>
            <a:r>
              <a:rPr lang="en-GB" dirty="0" smtClean="0">
                <a:sym typeface="Wingdings" panose="05000000000000000000" pitchFamily="2" charset="2"/>
              </a:rPr>
              <a:t> </a:t>
            </a:r>
            <a:r>
              <a:rPr lang="en-GB" dirty="0" err="1" smtClean="0">
                <a:sym typeface="Wingdings" panose="05000000000000000000" pitchFamily="2" charset="2"/>
              </a:rPr>
              <a:t>på</a:t>
            </a:r>
            <a:r>
              <a:rPr lang="en-GB" dirty="0" smtClean="0">
                <a:sym typeface="Wingdings" panose="05000000000000000000" pitchFamily="2" charset="2"/>
              </a:rPr>
              <a:t> </a:t>
            </a:r>
            <a:r>
              <a:rPr lang="en-GB" dirty="0" err="1" smtClean="0">
                <a:sym typeface="Wingdings" panose="05000000000000000000" pitchFamily="2" charset="2"/>
              </a:rPr>
              <a:t>engelsk</a:t>
            </a:r>
            <a:r>
              <a:rPr lang="en-GB" dirty="0" smtClean="0">
                <a:sym typeface="Wingdings" panose="05000000000000000000" pitchFamily="2" charset="2"/>
              </a:rPr>
              <a:t> </a:t>
            </a:r>
            <a:r>
              <a:rPr lang="en-US" dirty="0" smtClean="0"/>
              <a:t>(</a:t>
            </a:r>
            <a:r>
              <a:rPr lang="en-US" dirty="0" err="1" smtClean="0"/>
              <a:t>Ljosland</a:t>
            </a:r>
            <a:r>
              <a:rPr lang="en-US" dirty="0" smtClean="0"/>
              <a:t>, </a:t>
            </a:r>
            <a:r>
              <a:rPr lang="en-US" dirty="0"/>
              <a:t>2010</a:t>
            </a:r>
            <a:r>
              <a:rPr lang="en-US" dirty="0" smtClean="0"/>
              <a:t>).</a:t>
            </a:r>
          </a:p>
          <a:p>
            <a:pPr marL="457200" indent="-457200">
              <a:spcBef>
                <a:spcPts val="0"/>
              </a:spcBef>
              <a:buAutoNum type="arabicPeriod"/>
            </a:pPr>
            <a:endParaRPr lang="en-US" dirty="0"/>
          </a:p>
          <a:p>
            <a:pPr marL="457200" indent="-457200">
              <a:spcBef>
                <a:spcPts val="0"/>
              </a:spcBef>
              <a:buAutoNum type="arabicPeriod"/>
            </a:pPr>
            <a:r>
              <a:rPr lang="da-DK" dirty="0" smtClean="0"/>
              <a:t>At </a:t>
            </a:r>
            <a:r>
              <a:rPr lang="da-DK" dirty="0"/>
              <a:t>der er flere internationale studerende og </a:t>
            </a:r>
            <a:r>
              <a:rPr lang="da-DK" dirty="0" smtClean="0"/>
              <a:t>ansatte </a:t>
            </a:r>
            <a:r>
              <a:rPr lang="da-DK" dirty="0"/>
              <a:t>på </a:t>
            </a:r>
            <a:r>
              <a:rPr lang="da-DK" dirty="0" smtClean="0"/>
              <a:t>de nordiske </a:t>
            </a:r>
            <a:r>
              <a:rPr lang="da-DK" dirty="0"/>
              <a:t>universiteter nu end før. </a:t>
            </a:r>
            <a:endParaRPr lang="en-US" dirty="0"/>
          </a:p>
          <a:p>
            <a:pPr marL="0" indent="0">
              <a:buNone/>
            </a:pPr>
            <a:endParaRPr lang="en-US" dirty="0"/>
          </a:p>
          <a:p>
            <a:pPr marL="0" indent="0">
              <a:buNone/>
            </a:pPr>
            <a:endParaRPr lang="en-US" dirty="0"/>
          </a:p>
          <a:p>
            <a:pPr marL="0" indent="0">
              <a:buNone/>
            </a:pPr>
            <a:endParaRPr lang="en-US" dirty="0"/>
          </a:p>
          <a:p>
            <a:pPr>
              <a:buFont typeface="Wingdings" panose="05000000000000000000" pitchFamily="2" charset="2"/>
              <a:buChar char="à"/>
            </a:pPr>
            <a:endParaRPr lang="en-GB" dirty="0"/>
          </a:p>
          <a:p>
            <a:endParaRPr lang="en-GB" dirty="0">
              <a:sym typeface="Wingdings" panose="05000000000000000000" pitchFamily="2" charset="2"/>
            </a:endParaRPr>
          </a:p>
          <a:p>
            <a:endParaRPr lang="en-GB" dirty="0">
              <a:sym typeface="Wingdings" panose="05000000000000000000" pitchFamily="2" charset="2"/>
            </a:endParaRPr>
          </a:p>
          <a:p>
            <a:endParaRPr lang="en-GB" dirty="0"/>
          </a:p>
        </p:txBody>
      </p:sp>
      <p:sp>
        <p:nvSpPr>
          <p:cNvPr id="5" name="Pladsholder til dato 4"/>
          <p:cNvSpPr>
            <a:spLocks noGrp="1"/>
          </p:cNvSpPr>
          <p:nvPr>
            <p:ph type="dt" sz="half" idx="14"/>
          </p:nvPr>
        </p:nvSpPr>
        <p:spPr/>
        <p:txBody>
          <a:bodyPr/>
          <a:lstStyle/>
          <a:p>
            <a:r>
              <a:rPr lang="da-DK" noProof="0" smtClean="0"/>
              <a:t>Sted og dato</a:t>
            </a:r>
            <a:endParaRPr lang="da-DK" noProof="0"/>
          </a:p>
        </p:txBody>
      </p:sp>
      <p:sp>
        <p:nvSpPr>
          <p:cNvPr id="6" name="Pladsholder til slidenummer 5"/>
          <p:cNvSpPr>
            <a:spLocks noGrp="1"/>
          </p:cNvSpPr>
          <p:nvPr>
            <p:ph type="sldNum" sz="quarter" idx="15"/>
          </p:nvPr>
        </p:nvSpPr>
        <p:spPr/>
        <p:txBody>
          <a:bodyPr/>
          <a:lstStyle/>
          <a:p>
            <a:r>
              <a:rPr lang="da-DK" smtClean="0"/>
              <a:t>Dias </a:t>
            </a:r>
            <a:fld id="{C3CC35E3-D664-4E28-B78A-E4B8421FC00F}" type="slidenum">
              <a:rPr lang="da-DK" smtClean="0"/>
              <a:pPr/>
              <a:t>2</a:t>
            </a:fld>
            <a:endParaRPr lang="da-DK"/>
          </a:p>
        </p:txBody>
      </p:sp>
    </p:spTree>
    <p:extLst>
      <p:ext uri="{BB962C8B-B14F-4D97-AF65-F5344CB8AC3E}">
        <p14:creationId xmlns:p14="http://schemas.microsoft.com/office/powerpoint/2010/main" val="337766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F</a:t>
            </a:r>
            <a:r>
              <a:rPr lang="en-GB" dirty="0" err="1" smtClean="0"/>
              <a:t>eltarbejde</a:t>
            </a:r>
            <a:r>
              <a:rPr lang="en-GB" dirty="0" smtClean="0"/>
              <a:t> </a:t>
            </a:r>
            <a:r>
              <a:rPr lang="en-GB" dirty="0" err="1" smtClean="0"/>
              <a:t>i</a:t>
            </a:r>
            <a:r>
              <a:rPr lang="en-GB" dirty="0" smtClean="0"/>
              <a:t> </a:t>
            </a:r>
            <a:r>
              <a:rPr lang="en-GB" dirty="0" err="1" smtClean="0"/>
              <a:t>det</a:t>
            </a:r>
            <a:r>
              <a:rPr lang="en-GB" dirty="0" smtClean="0"/>
              <a:t> </a:t>
            </a:r>
            <a:r>
              <a:rPr lang="en-GB" dirty="0" err="1" smtClean="0"/>
              <a:t>internationale</a:t>
            </a:r>
            <a:r>
              <a:rPr lang="en-GB" dirty="0" smtClean="0"/>
              <a:t> </a:t>
            </a:r>
            <a:r>
              <a:rPr lang="en-GB" dirty="0" err="1" smtClean="0"/>
              <a:t>klasseværelse</a:t>
            </a:r>
            <a:endParaRPr lang="en-GB" dirty="0"/>
          </a:p>
        </p:txBody>
      </p:sp>
      <p:sp>
        <p:nvSpPr>
          <p:cNvPr id="3" name="Content Placeholder 2"/>
          <p:cNvSpPr>
            <a:spLocks noGrp="1"/>
          </p:cNvSpPr>
          <p:nvPr>
            <p:ph idx="1"/>
          </p:nvPr>
        </p:nvSpPr>
        <p:spPr/>
        <p:txBody>
          <a:bodyPr/>
          <a:lstStyle/>
          <a:p>
            <a:pPr marL="0" indent="0">
              <a:buNone/>
            </a:pPr>
            <a:r>
              <a:rPr lang="en-GB" dirty="0" err="1" smtClean="0"/>
              <a:t>Interesse</a:t>
            </a:r>
            <a:r>
              <a:rPr lang="en-GB" dirty="0" smtClean="0"/>
              <a:t>: </a:t>
            </a:r>
            <a:r>
              <a:rPr lang="en-GB" dirty="0" err="1" smtClean="0"/>
              <a:t>Studerende</a:t>
            </a:r>
            <a:r>
              <a:rPr lang="en-GB" dirty="0" smtClean="0"/>
              <a:t> </a:t>
            </a:r>
            <a:r>
              <a:rPr lang="en-GB" dirty="0"/>
              <a:t>der </a:t>
            </a:r>
            <a:r>
              <a:rPr lang="en-GB" dirty="0" err="1" smtClean="0"/>
              <a:t>lærer</a:t>
            </a:r>
            <a:r>
              <a:rPr lang="en-GB" dirty="0" smtClean="0"/>
              <a:t> </a:t>
            </a:r>
            <a:r>
              <a:rPr lang="en-GB" b="1" dirty="0">
                <a:solidFill>
                  <a:schemeClr val="accent1"/>
                </a:solidFill>
              </a:rPr>
              <a:t>et fag </a:t>
            </a:r>
            <a:r>
              <a:rPr lang="en-GB" dirty="0" err="1" smtClean="0"/>
              <a:t>gennem</a:t>
            </a:r>
            <a:r>
              <a:rPr lang="en-GB" dirty="0" smtClean="0"/>
              <a:t> </a:t>
            </a:r>
          </a:p>
          <a:p>
            <a:pPr marL="0" indent="0">
              <a:buNone/>
            </a:pPr>
            <a:r>
              <a:rPr lang="en-GB" b="1" dirty="0" err="1" smtClean="0">
                <a:solidFill>
                  <a:schemeClr val="accent1"/>
                </a:solidFill>
              </a:rPr>
              <a:t>engelsk</a:t>
            </a:r>
            <a:r>
              <a:rPr lang="en-GB" b="1" dirty="0" smtClean="0">
                <a:solidFill>
                  <a:schemeClr val="accent1"/>
                </a:solidFill>
              </a:rPr>
              <a:t> </a:t>
            </a:r>
            <a:r>
              <a:rPr lang="en-GB" b="1" dirty="0" err="1">
                <a:solidFill>
                  <a:schemeClr val="accent1"/>
                </a:solidFill>
              </a:rPr>
              <a:t>som</a:t>
            </a:r>
            <a:r>
              <a:rPr lang="en-GB" b="1" dirty="0">
                <a:solidFill>
                  <a:schemeClr val="accent1"/>
                </a:solidFill>
              </a:rPr>
              <a:t> </a:t>
            </a:r>
            <a:r>
              <a:rPr lang="en-GB" b="1" dirty="0" err="1" smtClean="0">
                <a:solidFill>
                  <a:schemeClr val="accent1"/>
                </a:solidFill>
              </a:rPr>
              <a:t>undervisningssprog</a:t>
            </a:r>
            <a:r>
              <a:rPr lang="en-GB" dirty="0" smtClean="0"/>
              <a:t> </a:t>
            </a:r>
            <a:r>
              <a:rPr lang="en-GB" dirty="0" err="1" smtClean="0"/>
              <a:t>i</a:t>
            </a:r>
            <a:r>
              <a:rPr lang="en-GB" dirty="0" smtClean="0"/>
              <a:t> et </a:t>
            </a:r>
          </a:p>
          <a:p>
            <a:pPr marL="0" indent="0">
              <a:buNone/>
            </a:pPr>
            <a:r>
              <a:rPr lang="en-GB" dirty="0" err="1" smtClean="0"/>
              <a:t>såkaldt</a:t>
            </a:r>
            <a:r>
              <a:rPr lang="en-GB" b="1" dirty="0" smtClean="0">
                <a:solidFill>
                  <a:schemeClr val="accent1"/>
                </a:solidFill>
              </a:rPr>
              <a:t> “</a:t>
            </a:r>
            <a:r>
              <a:rPr lang="en-GB" b="1" dirty="0" err="1">
                <a:solidFill>
                  <a:schemeClr val="accent1"/>
                </a:solidFill>
              </a:rPr>
              <a:t>internationalt</a:t>
            </a:r>
            <a:r>
              <a:rPr lang="en-GB" b="1" dirty="0">
                <a:solidFill>
                  <a:schemeClr val="accent1"/>
                </a:solidFill>
              </a:rPr>
              <a:t> </a:t>
            </a:r>
            <a:r>
              <a:rPr lang="en-GB" b="1" dirty="0" err="1">
                <a:solidFill>
                  <a:schemeClr val="accent1"/>
                </a:solidFill>
              </a:rPr>
              <a:t>miljø</a:t>
            </a:r>
            <a:r>
              <a:rPr lang="en-GB" b="1" dirty="0" smtClean="0">
                <a:solidFill>
                  <a:schemeClr val="accent1"/>
                </a:solidFill>
              </a:rPr>
              <a:t>”</a:t>
            </a:r>
          </a:p>
          <a:p>
            <a:pPr marL="0" indent="0">
              <a:buNone/>
            </a:pPr>
            <a:endParaRPr lang="en-GB" b="1" dirty="0" smtClean="0">
              <a:solidFill>
                <a:schemeClr val="accent1"/>
              </a:solidFill>
            </a:endParaRPr>
          </a:p>
          <a:p>
            <a:pPr marL="0" indent="0">
              <a:buNone/>
            </a:pPr>
            <a:r>
              <a:rPr lang="en-GB" dirty="0" err="1" smtClean="0"/>
              <a:t>Sproglig</a:t>
            </a:r>
            <a:r>
              <a:rPr lang="en-GB" dirty="0" smtClean="0"/>
              <a:t> </a:t>
            </a:r>
            <a:r>
              <a:rPr lang="en-GB" dirty="0" err="1" smtClean="0"/>
              <a:t>etnografi</a:t>
            </a:r>
            <a:r>
              <a:rPr lang="en-GB" dirty="0" smtClean="0"/>
              <a:t>: </a:t>
            </a:r>
          </a:p>
          <a:p>
            <a:pPr marL="0" indent="0">
              <a:buNone/>
            </a:pPr>
            <a:r>
              <a:rPr lang="en-US" dirty="0" smtClean="0"/>
              <a:t>“</a:t>
            </a:r>
            <a:r>
              <a:rPr lang="en-US" dirty="0"/>
              <a:t>tying ethnography down and opening linguistics </a:t>
            </a:r>
            <a:r>
              <a:rPr lang="en-US" dirty="0" smtClean="0"/>
              <a:t>up”</a:t>
            </a:r>
          </a:p>
          <a:p>
            <a:pPr marL="0" indent="0">
              <a:buNone/>
            </a:pPr>
            <a:r>
              <a:rPr lang="en-US" dirty="0" smtClean="0"/>
              <a:t> </a:t>
            </a:r>
            <a:r>
              <a:rPr lang="en-US" dirty="0"/>
              <a:t>(</a:t>
            </a:r>
            <a:r>
              <a:rPr lang="en-US" dirty="0" err="1"/>
              <a:t>Rampton</a:t>
            </a:r>
            <a:r>
              <a:rPr lang="en-US" dirty="0"/>
              <a:t>, 2014</a:t>
            </a:r>
            <a:r>
              <a:rPr lang="en-US" dirty="0" smtClean="0"/>
              <a:t>)</a:t>
            </a:r>
          </a:p>
          <a:p>
            <a:pPr marL="0" indent="0">
              <a:buNone/>
            </a:pPr>
            <a:endParaRPr lang="en-US" dirty="0"/>
          </a:p>
          <a:p>
            <a:pPr marL="0" indent="0">
              <a:buNone/>
            </a:pPr>
            <a:r>
              <a:rPr lang="en-US" dirty="0" smtClean="0"/>
              <a:t>Interviews, </a:t>
            </a:r>
            <a:r>
              <a:rPr lang="en-US" dirty="0" err="1" smtClean="0"/>
              <a:t>lyd</a:t>
            </a:r>
            <a:r>
              <a:rPr lang="en-US" dirty="0" smtClean="0"/>
              <a:t>- </a:t>
            </a:r>
            <a:r>
              <a:rPr lang="en-US" dirty="0" err="1" smtClean="0"/>
              <a:t>og</a:t>
            </a:r>
            <a:r>
              <a:rPr lang="en-US" dirty="0" smtClean="0"/>
              <a:t> </a:t>
            </a:r>
            <a:r>
              <a:rPr lang="en-US" dirty="0" err="1" smtClean="0"/>
              <a:t>videooptagelser</a:t>
            </a:r>
            <a:r>
              <a:rPr lang="en-US" dirty="0" smtClean="0"/>
              <a:t>, </a:t>
            </a:r>
            <a:r>
              <a:rPr lang="en-US" dirty="0" err="1" smtClean="0"/>
              <a:t>feltnoter</a:t>
            </a:r>
            <a:r>
              <a:rPr lang="en-US" dirty="0" smtClean="0"/>
              <a:t>, </a:t>
            </a:r>
            <a:r>
              <a:rPr lang="en-US" dirty="0" err="1" smtClean="0"/>
              <a:t>facebook</a:t>
            </a:r>
            <a:r>
              <a:rPr lang="en-US" dirty="0" smtClean="0"/>
              <a:t> </a:t>
            </a:r>
            <a:r>
              <a:rPr lang="en-US" dirty="0" err="1" smtClean="0"/>
              <a:t>kommunikation</a:t>
            </a:r>
            <a:endParaRPr lang="en-GB" dirty="0"/>
          </a:p>
          <a:p>
            <a:pPr marL="0" indent="0">
              <a:buNone/>
            </a:pPr>
            <a:endParaRPr lang="en-GB" dirty="0"/>
          </a:p>
          <a:p>
            <a:pPr marL="0" indent="0">
              <a:buNone/>
            </a:pPr>
            <a:endParaRPr lang="en-GB" b="1" dirty="0">
              <a:solidFill>
                <a:schemeClr val="accent1"/>
              </a:solidFill>
            </a:endParaRPr>
          </a:p>
          <a:p>
            <a:pPr marL="0" indent="0">
              <a:buNone/>
            </a:pPr>
            <a:endParaRPr lang="en-GB" b="1" dirty="0">
              <a:solidFill>
                <a:schemeClr val="accent1"/>
              </a:solidFill>
            </a:endParaRPr>
          </a:p>
          <a:p>
            <a:pPr marL="0" indent="0">
              <a:buNone/>
            </a:pPr>
            <a:endParaRPr lang="en-GB" dirty="0"/>
          </a:p>
        </p:txBody>
      </p:sp>
      <p:sp>
        <p:nvSpPr>
          <p:cNvPr id="4" name="Date Placeholder 3"/>
          <p:cNvSpPr>
            <a:spLocks noGrp="1"/>
          </p:cNvSpPr>
          <p:nvPr>
            <p:ph type="dt" sz="half" idx="10"/>
          </p:nvPr>
        </p:nvSpPr>
        <p:spPr/>
        <p:txBody>
          <a:bodyPr/>
          <a:lstStyle/>
          <a:p>
            <a:fld id="{3C829339-1C74-4825-ADEB-BCD7E13EFC81}" type="datetime1">
              <a:rPr lang="da-DK" smtClean="0"/>
              <a:t>06-11-2019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3</a:t>
            </a:fld>
            <a:endParaRPr lang="da-DK" dirty="0"/>
          </a:p>
        </p:txBody>
      </p:sp>
      <p:pic>
        <p:nvPicPr>
          <p:cNvPr id="6" name="Picture 2" descr="Billedresultat for etnografisk feltarbejde"/>
          <p:cNvPicPr>
            <a:picLocks noChangeAspect="1" noChangeArrowheads="1"/>
          </p:cNvPicPr>
          <p:nvPr/>
        </p:nvPicPr>
        <p:blipFill rotWithShape="1">
          <a:blip r:embed="rId3">
            <a:extLst>
              <a:ext uri="{28A0092B-C50C-407E-A947-70E740481C1C}">
                <a14:useLocalDpi xmlns:a14="http://schemas.microsoft.com/office/drawing/2010/main" val="0"/>
              </a:ext>
            </a:extLst>
          </a:blip>
          <a:srcRect l="54999" b="8646"/>
          <a:stretch/>
        </p:blipFill>
        <p:spPr bwMode="auto">
          <a:xfrm>
            <a:off x="8172450" y="1053307"/>
            <a:ext cx="3429000" cy="348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613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Hvor</a:t>
            </a:r>
            <a:r>
              <a:rPr lang="en-GB" dirty="0" smtClean="0"/>
              <a:t> stammer mine </a:t>
            </a:r>
            <a:r>
              <a:rPr lang="en-GB" dirty="0" err="1" smtClean="0"/>
              <a:t>erfaringer</a:t>
            </a:r>
            <a:r>
              <a:rPr lang="en-GB" dirty="0" smtClean="0"/>
              <a:t> </a:t>
            </a:r>
            <a:r>
              <a:rPr lang="en-GB" dirty="0" err="1" smtClean="0"/>
              <a:t>fra</a:t>
            </a:r>
            <a:r>
              <a:rPr lang="en-GB" dirty="0" smtClean="0"/>
              <a:t>?</a:t>
            </a:r>
            <a:endParaRPr lang="en-GB" dirty="0"/>
          </a:p>
        </p:txBody>
      </p:sp>
      <p:sp>
        <p:nvSpPr>
          <p:cNvPr id="4" name="Pladsholder til dato 3"/>
          <p:cNvSpPr>
            <a:spLocks noGrp="1"/>
          </p:cNvSpPr>
          <p:nvPr>
            <p:ph type="dt" sz="half" idx="10"/>
          </p:nvPr>
        </p:nvSpPr>
        <p:spPr/>
        <p:txBody>
          <a:bodyPr/>
          <a:lstStyle/>
          <a:p>
            <a:r>
              <a:rPr lang="da-DK" noProof="0" smtClean="0"/>
              <a:t>Sted og dato</a:t>
            </a:r>
            <a:endParaRPr lang="da-DK" noProof="0"/>
          </a:p>
        </p:txBody>
      </p:sp>
      <p:sp>
        <p:nvSpPr>
          <p:cNvPr id="5" name="Pladsholder til slidenummer 4"/>
          <p:cNvSpPr>
            <a:spLocks noGrp="1"/>
          </p:cNvSpPr>
          <p:nvPr>
            <p:ph type="sldNum" sz="quarter" idx="11"/>
          </p:nvPr>
        </p:nvSpPr>
        <p:spPr/>
        <p:txBody>
          <a:bodyPr/>
          <a:lstStyle/>
          <a:p>
            <a:r>
              <a:rPr lang="da-DK" smtClean="0"/>
              <a:t>Dias </a:t>
            </a:r>
            <a:fld id="{C3CC35E3-D664-4E28-B78A-E4B8421FC00F}" type="slidenum">
              <a:rPr lang="da-DK" smtClean="0"/>
              <a:pPr/>
              <a:t>4</a:t>
            </a:fld>
            <a:endParaRPr lang="da-DK"/>
          </a:p>
        </p:txBody>
      </p:sp>
      <p:sp>
        <p:nvSpPr>
          <p:cNvPr id="6" name="Nedadgående pil 5"/>
          <p:cNvSpPr/>
          <p:nvPr/>
        </p:nvSpPr>
        <p:spPr>
          <a:xfrm>
            <a:off x="4789404" y="2546063"/>
            <a:ext cx="1787508" cy="845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180340" algn="ctr">
              <a:lnSpc>
                <a:spcPct val="150000"/>
              </a:lnSpc>
            </a:pPr>
            <a:r>
              <a:rPr lang="en-GB" sz="1200" b="1" dirty="0" err="1" smtClean="0">
                <a:latin typeface="Times New Roman" panose="02020603050405020304" pitchFamily="18" charset="0"/>
                <a:ea typeface="Times New Roman" panose="02020603050405020304" pitchFamily="18" charset="0"/>
              </a:rPr>
              <a:t>Kursus</a:t>
            </a:r>
            <a:r>
              <a:rPr lang="en-GB" sz="1200" b="1" dirty="0" smtClean="0">
                <a:latin typeface="Times New Roman" panose="02020603050405020304" pitchFamily="18" charset="0"/>
                <a:ea typeface="Times New Roman" panose="02020603050405020304" pitchFamily="18" charset="0"/>
              </a:rPr>
              <a:t> </a:t>
            </a:r>
            <a:r>
              <a:rPr lang="en-GB" sz="1200" b="1" dirty="0" smtClean="0">
                <a:latin typeface="Times New Roman" panose="02020603050405020304" pitchFamily="18" charset="0"/>
                <a:ea typeface="Times New Roman" panose="02020603050405020304" pitchFamily="18" charset="0"/>
              </a:rPr>
              <a:t>B</a:t>
            </a:r>
            <a:endParaRPr lang="da-DK" sz="1200" b="1" dirty="0">
              <a:latin typeface="Times New Roman" panose="02020603050405020304" pitchFamily="18" charset="0"/>
              <a:ea typeface="Times New Roman" panose="02020603050405020304" pitchFamily="18" charset="0"/>
            </a:endParaRPr>
          </a:p>
        </p:txBody>
      </p:sp>
      <p:sp>
        <p:nvSpPr>
          <p:cNvPr id="7" name="Nedadgående pil 6"/>
          <p:cNvSpPr/>
          <p:nvPr/>
        </p:nvSpPr>
        <p:spPr>
          <a:xfrm>
            <a:off x="9086045" y="2510900"/>
            <a:ext cx="1805295" cy="920214"/>
          </a:xfrm>
          <a:prstGeom prst="downArrow">
            <a:avLst>
              <a:gd name="adj1" fmla="val 50000"/>
              <a:gd name="adj2" fmla="val 4890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180340" algn="ctr">
              <a:lnSpc>
                <a:spcPct val="150000"/>
              </a:lnSpc>
            </a:pPr>
            <a:r>
              <a:rPr lang="en-GB" sz="1200" b="1" dirty="0" err="1" smtClean="0">
                <a:latin typeface="Times New Roman" panose="02020603050405020304" pitchFamily="18" charset="0"/>
                <a:ea typeface="Times New Roman" panose="02020603050405020304" pitchFamily="18" charset="0"/>
              </a:rPr>
              <a:t>Kursus</a:t>
            </a:r>
            <a:r>
              <a:rPr lang="en-GB" sz="1200" b="1" dirty="0" smtClean="0">
                <a:latin typeface="Times New Roman" panose="02020603050405020304" pitchFamily="18" charset="0"/>
                <a:ea typeface="Times New Roman" panose="02020603050405020304" pitchFamily="18" charset="0"/>
              </a:rPr>
              <a:t> </a:t>
            </a:r>
            <a:r>
              <a:rPr lang="en-GB" sz="1200" b="1" dirty="0">
                <a:latin typeface="Times New Roman" panose="02020603050405020304" pitchFamily="18" charset="0"/>
                <a:ea typeface="Times New Roman" panose="02020603050405020304" pitchFamily="18" charset="0"/>
              </a:rPr>
              <a:t>A</a:t>
            </a:r>
            <a:endParaRPr lang="da-DK" sz="2000" b="1" dirty="0">
              <a:latin typeface="Times New Roman" panose="02020603050405020304" pitchFamily="18" charset="0"/>
              <a:ea typeface="Times New Roman" panose="02020603050405020304" pitchFamily="18" charset="0"/>
            </a:endParaRPr>
          </a:p>
        </p:txBody>
      </p:sp>
      <p:sp>
        <p:nvSpPr>
          <p:cNvPr id="8" name="Opadgående pil 7"/>
          <p:cNvSpPr/>
          <p:nvPr/>
        </p:nvSpPr>
        <p:spPr>
          <a:xfrm>
            <a:off x="5791262" y="4644793"/>
            <a:ext cx="1799160" cy="10376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180340" algn="ctr">
              <a:lnSpc>
                <a:spcPct val="150000"/>
              </a:lnSpc>
            </a:pPr>
            <a:r>
              <a:rPr lang="en-GB" sz="1200" b="1" dirty="0" err="1" smtClean="0">
                <a:latin typeface="Times New Roman" panose="02020603050405020304" pitchFamily="18" charset="0"/>
                <a:ea typeface="Times New Roman" panose="02020603050405020304" pitchFamily="18" charset="0"/>
              </a:rPr>
              <a:t>Kursus</a:t>
            </a:r>
            <a:r>
              <a:rPr lang="en-GB" sz="1200" b="1" dirty="0" smtClean="0">
                <a:latin typeface="Times New Roman" panose="02020603050405020304" pitchFamily="18" charset="0"/>
                <a:ea typeface="Times New Roman" panose="02020603050405020304" pitchFamily="18" charset="0"/>
              </a:rPr>
              <a:t> </a:t>
            </a:r>
            <a:r>
              <a:rPr lang="en-GB" sz="1200" b="1" dirty="0">
                <a:latin typeface="Times New Roman" panose="02020603050405020304" pitchFamily="18" charset="0"/>
                <a:ea typeface="Times New Roman" panose="02020603050405020304" pitchFamily="18" charset="0"/>
              </a:rPr>
              <a:t>C</a:t>
            </a:r>
            <a:endParaRPr lang="da-DK" b="1" dirty="0">
              <a:latin typeface="Times New Roman" panose="02020603050405020304" pitchFamily="18" charset="0"/>
              <a:ea typeface="Times New Roman" panose="02020603050405020304" pitchFamily="18" charset="0"/>
            </a:endParaRPr>
          </a:p>
        </p:txBody>
      </p:sp>
      <p:pic>
        <p:nvPicPr>
          <p:cNvPr id="17" name="Billede 16" descr="https://media.springernature.com/lw785/springer-static/image/art%3A10.1007%2Fs10734-013-9660-6/MediaObjects/10734_2013_9660_Fig3_HTML.gif">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4947751" y="3549125"/>
            <a:ext cx="5939324" cy="977657"/>
          </a:xfrm>
          <a:prstGeom prst="rect">
            <a:avLst/>
          </a:prstGeom>
          <a:noFill/>
          <a:ln>
            <a:noFill/>
          </a:ln>
        </p:spPr>
      </p:pic>
      <p:sp>
        <p:nvSpPr>
          <p:cNvPr id="16" name="Tekstfelt 15"/>
          <p:cNvSpPr txBox="1"/>
          <p:nvPr/>
        </p:nvSpPr>
        <p:spPr>
          <a:xfrm>
            <a:off x="8305800" y="4987322"/>
            <a:ext cx="3839183" cy="923330"/>
          </a:xfrm>
          <a:prstGeom prst="rect">
            <a:avLst/>
          </a:prstGeom>
          <a:noFill/>
        </p:spPr>
        <p:txBody>
          <a:bodyPr wrap="square" rtlCol="0">
            <a:spAutoFit/>
          </a:bodyPr>
          <a:lstStyle/>
          <a:p>
            <a:r>
              <a:rPr lang="en-GB" dirty="0" err="1" smtClean="0"/>
              <a:t>Ph.d.</a:t>
            </a:r>
            <a:r>
              <a:rPr lang="en-GB" dirty="0" smtClean="0"/>
              <a:t> Blind spots of </a:t>
            </a:r>
          </a:p>
          <a:p>
            <a:r>
              <a:rPr lang="en-GB" dirty="0" smtClean="0"/>
              <a:t>internationalization</a:t>
            </a:r>
          </a:p>
          <a:p>
            <a:r>
              <a:rPr lang="en-GB" dirty="0" smtClean="0"/>
              <a:t>of higher education</a:t>
            </a:r>
            <a:endParaRPr lang="en-GB" dirty="0"/>
          </a:p>
        </p:txBody>
      </p:sp>
      <p:sp>
        <p:nvSpPr>
          <p:cNvPr id="3" name="Oval 2"/>
          <p:cNvSpPr/>
          <p:nvPr/>
        </p:nvSpPr>
        <p:spPr>
          <a:xfrm>
            <a:off x="3817133" y="1844072"/>
            <a:ext cx="8470117" cy="4629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91049" y="1168927"/>
            <a:ext cx="3891393" cy="45243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t>Kursus</a:t>
            </a:r>
            <a:r>
              <a:rPr lang="en-GB" b="1" dirty="0" smtClean="0"/>
              <a:t> X: </a:t>
            </a:r>
            <a:r>
              <a:rPr lang="en-GB" dirty="0" err="1" smtClean="0"/>
              <a:t>Professionsrettet</a:t>
            </a:r>
            <a:endParaRPr lang="en-GB" dirty="0" smtClean="0"/>
          </a:p>
          <a:p>
            <a:pPr algn="ctr"/>
            <a:endParaRPr lang="en-GB" dirty="0"/>
          </a:p>
          <a:p>
            <a:pPr algn="ctr"/>
            <a:r>
              <a:rPr lang="en-GB" b="1" dirty="0" err="1" smtClean="0"/>
              <a:t>Kursus</a:t>
            </a:r>
            <a:r>
              <a:rPr lang="en-GB" b="1" dirty="0" smtClean="0"/>
              <a:t> Y: </a:t>
            </a:r>
          </a:p>
          <a:p>
            <a:pPr algn="ctr"/>
            <a:r>
              <a:rPr lang="en-GB" dirty="0" err="1" smtClean="0"/>
              <a:t>Rettet</a:t>
            </a:r>
            <a:r>
              <a:rPr lang="en-GB" dirty="0" smtClean="0"/>
              <a:t> mod </a:t>
            </a:r>
            <a:r>
              <a:rPr lang="en-GB" dirty="0" err="1" smtClean="0"/>
              <a:t>internationale</a:t>
            </a:r>
            <a:r>
              <a:rPr lang="en-GB" dirty="0" smtClean="0"/>
              <a:t> </a:t>
            </a:r>
            <a:r>
              <a:rPr lang="en-GB" dirty="0" err="1" smtClean="0"/>
              <a:t>virksomheder</a:t>
            </a:r>
            <a:endParaRPr lang="en-GB" dirty="0" smtClean="0"/>
          </a:p>
          <a:p>
            <a:pPr algn="ctr"/>
            <a:endParaRPr lang="en-GB" dirty="0"/>
          </a:p>
          <a:p>
            <a:pPr algn="ctr"/>
            <a:r>
              <a:rPr lang="en-GB" dirty="0" err="1" smtClean="0"/>
              <a:t>Speciale</a:t>
            </a:r>
            <a:r>
              <a:rPr lang="en-GB" dirty="0" smtClean="0"/>
              <a:t>: </a:t>
            </a:r>
            <a:r>
              <a:rPr lang="en-GB" dirty="0" err="1" smtClean="0"/>
              <a:t>En</a:t>
            </a:r>
            <a:r>
              <a:rPr lang="en-GB" dirty="0" smtClean="0"/>
              <a:t> </a:t>
            </a:r>
            <a:r>
              <a:rPr lang="en-GB" dirty="0" err="1" smtClean="0"/>
              <a:t>parallelsproglig</a:t>
            </a:r>
            <a:r>
              <a:rPr lang="en-GB" dirty="0" smtClean="0"/>
              <a:t> </a:t>
            </a:r>
            <a:r>
              <a:rPr lang="en-GB" dirty="0" err="1" smtClean="0"/>
              <a:t>virkelighed</a:t>
            </a:r>
            <a:endParaRPr lang="en-GB" dirty="0"/>
          </a:p>
        </p:txBody>
      </p:sp>
    </p:spTree>
    <p:extLst>
      <p:ext uri="{BB962C8B-B14F-4D97-AF65-F5344CB8AC3E}">
        <p14:creationId xmlns:p14="http://schemas.microsoft.com/office/powerpoint/2010/main" val="86531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Sprogpolitik </a:t>
            </a:r>
            <a:r>
              <a:rPr lang="da-DK" dirty="0" smtClean="0"/>
              <a:t>og praksis</a:t>
            </a:r>
            <a:endParaRPr lang="da-DK" dirty="0"/>
          </a:p>
        </p:txBody>
      </p:sp>
      <p:sp>
        <p:nvSpPr>
          <p:cNvPr id="3" name="Pladsholder til indhold 2"/>
          <p:cNvSpPr>
            <a:spLocks noGrp="1"/>
          </p:cNvSpPr>
          <p:nvPr>
            <p:ph idx="1"/>
          </p:nvPr>
        </p:nvSpPr>
        <p:spPr>
          <a:xfrm>
            <a:off x="588963" y="1294303"/>
            <a:ext cx="11012488" cy="4675188"/>
          </a:xfrm>
        </p:spPr>
        <p:txBody>
          <a:bodyPr/>
          <a:lstStyle/>
          <a:p>
            <a:pPr marL="0" indent="0">
              <a:buNone/>
            </a:pPr>
            <a:endParaRPr lang="en-US" b="1" dirty="0" smtClean="0"/>
          </a:p>
          <a:p>
            <a:pPr marL="0" indent="0">
              <a:buNone/>
            </a:pPr>
            <a:r>
              <a:rPr lang="en-US" b="1" dirty="0" err="1" smtClean="0"/>
              <a:t>Ideologi</a:t>
            </a:r>
            <a:r>
              <a:rPr lang="en-US" b="1" dirty="0" smtClean="0"/>
              <a:t>: </a:t>
            </a:r>
            <a:r>
              <a:rPr lang="en-US" dirty="0" smtClean="0"/>
              <a:t>De </a:t>
            </a:r>
            <a:r>
              <a:rPr lang="en-US" dirty="0" err="1" smtClean="0"/>
              <a:t>måder</a:t>
            </a:r>
            <a:r>
              <a:rPr lang="en-US" dirty="0"/>
              <a:t> </a:t>
            </a:r>
            <a:r>
              <a:rPr lang="en-US" dirty="0" err="1" smtClean="0"/>
              <a:t>hvorpå</a:t>
            </a:r>
            <a:r>
              <a:rPr lang="en-US" dirty="0" smtClean="0"/>
              <a:t> sprog </a:t>
            </a:r>
            <a:r>
              <a:rPr lang="en-US" dirty="0" err="1" smtClean="0"/>
              <a:t>på</a:t>
            </a:r>
            <a:r>
              <a:rPr lang="en-US" dirty="0" smtClean="0"/>
              <a:t> de </a:t>
            </a:r>
            <a:r>
              <a:rPr lang="en-US" dirty="0" err="1" smtClean="0"/>
              <a:t>nordiske</a:t>
            </a:r>
            <a:r>
              <a:rPr lang="en-US" dirty="0" smtClean="0"/>
              <a:t> </a:t>
            </a:r>
            <a:r>
              <a:rPr lang="en-US" dirty="0" err="1" smtClean="0"/>
              <a:t>universiteter</a:t>
            </a:r>
            <a:r>
              <a:rPr lang="en-US" dirty="0" smtClean="0"/>
              <a:t> </a:t>
            </a:r>
            <a:r>
              <a:rPr lang="en-US" dirty="0" err="1" smtClean="0"/>
              <a:t>er</a:t>
            </a:r>
            <a:r>
              <a:rPr lang="en-US" dirty="0"/>
              <a:t> </a:t>
            </a:r>
            <a:r>
              <a:rPr lang="en-US" dirty="0" err="1" smtClean="0"/>
              <a:t>talt</a:t>
            </a:r>
            <a:r>
              <a:rPr lang="en-US" dirty="0" smtClean="0"/>
              <a:t> </a:t>
            </a:r>
            <a:r>
              <a:rPr lang="en-US" dirty="0" err="1" smtClean="0"/>
              <a:t>eller</a:t>
            </a:r>
            <a:r>
              <a:rPr lang="en-US" dirty="0" smtClean="0"/>
              <a:t> </a:t>
            </a:r>
            <a:r>
              <a:rPr lang="en-US" dirty="0" err="1" smtClean="0"/>
              <a:t>skrevet</a:t>
            </a:r>
            <a:r>
              <a:rPr lang="en-US" dirty="0" smtClean="0"/>
              <a:t> om (explicit </a:t>
            </a:r>
            <a:r>
              <a:rPr lang="en-US" dirty="0" err="1" smtClean="0"/>
              <a:t>eller</a:t>
            </a:r>
            <a:r>
              <a:rPr lang="en-US" dirty="0" smtClean="0"/>
              <a:t> implicit) </a:t>
            </a:r>
            <a:r>
              <a:rPr lang="en-US" dirty="0" err="1" smtClean="0"/>
              <a:t>i</a:t>
            </a:r>
            <a:r>
              <a:rPr lang="en-US" dirty="0" smtClean="0"/>
              <a:t> den </a:t>
            </a:r>
            <a:r>
              <a:rPr lang="en-US" dirty="0" err="1" smtClean="0"/>
              <a:t>nordiske</a:t>
            </a:r>
            <a:r>
              <a:rPr lang="en-US" dirty="0" smtClean="0"/>
              <a:t> </a:t>
            </a:r>
            <a:r>
              <a:rPr lang="en-US" dirty="0" err="1" smtClean="0"/>
              <a:t>debat</a:t>
            </a:r>
            <a:r>
              <a:rPr lang="en-US" dirty="0" smtClean="0"/>
              <a:t>. </a:t>
            </a:r>
            <a:endParaRPr lang="en-US" dirty="0" smtClean="0"/>
          </a:p>
          <a:p>
            <a:pPr marL="0" indent="0">
              <a:buNone/>
            </a:pPr>
            <a:r>
              <a:rPr lang="da-DK" b="1" dirty="0" smtClean="0"/>
              <a:t>Aktører</a:t>
            </a:r>
            <a:r>
              <a:rPr lang="da-DK" b="1" dirty="0" smtClean="0"/>
              <a:t>: </a:t>
            </a:r>
            <a:r>
              <a:rPr lang="da-DK" dirty="0" smtClean="0"/>
              <a:t>Politikere</a:t>
            </a:r>
          </a:p>
          <a:p>
            <a:endParaRPr lang="da-DK" dirty="0"/>
          </a:p>
          <a:p>
            <a:pPr marL="0" indent="0">
              <a:buNone/>
            </a:pPr>
            <a:r>
              <a:rPr lang="en-US" b="1" dirty="0" err="1" smtClean="0"/>
              <a:t>Praksis</a:t>
            </a:r>
            <a:r>
              <a:rPr lang="en-US" dirty="0" smtClean="0"/>
              <a:t>: </a:t>
            </a:r>
            <a:r>
              <a:rPr lang="en-US" dirty="0" err="1" smtClean="0"/>
              <a:t>Måden</a:t>
            </a:r>
            <a:r>
              <a:rPr lang="en-US" dirty="0" smtClean="0"/>
              <a:t> </a:t>
            </a:r>
            <a:r>
              <a:rPr lang="en-US" dirty="0" err="1" smtClean="0"/>
              <a:t>hvorpå</a:t>
            </a:r>
            <a:r>
              <a:rPr lang="en-US" dirty="0" smtClean="0"/>
              <a:t> </a:t>
            </a:r>
            <a:r>
              <a:rPr lang="en-US" dirty="0" err="1" smtClean="0"/>
              <a:t>sprogvalg</a:t>
            </a:r>
            <a:r>
              <a:rPr lang="en-US" dirty="0" smtClean="0"/>
              <a:t> </a:t>
            </a:r>
            <a:r>
              <a:rPr lang="en-US" dirty="0" err="1" smtClean="0"/>
              <a:t>og</a:t>
            </a:r>
            <a:r>
              <a:rPr lang="en-US" dirty="0" smtClean="0"/>
              <a:t> </a:t>
            </a:r>
            <a:r>
              <a:rPr lang="en-US" dirty="0" err="1" smtClean="0"/>
              <a:t>sprogbrug</a:t>
            </a:r>
            <a:r>
              <a:rPr lang="en-US" dirty="0" smtClean="0"/>
              <a:t> </a:t>
            </a:r>
            <a:r>
              <a:rPr lang="en-US" dirty="0" err="1" smtClean="0"/>
              <a:t>udfolder</a:t>
            </a:r>
            <a:r>
              <a:rPr lang="en-US" dirty="0" smtClean="0"/>
              <a:t> sig </a:t>
            </a:r>
            <a:r>
              <a:rPr lang="en-US" dirty="0" err="1" smtClean="0"/>
              <a:t>i</a:t>
            </a:r>
            <a:r>
              <a:rPr lang="en-US" dirty="0" smtClean="0"/>
              <a:t> </a:t>
            </a:r>
            <a:r>
              <a:rPr lang="en-US" dirty="0" err="1" smtClean="0"/>
              <a:t>interaktioner</a:t>
            </a:r>
            <a:r>
              <a:rPr lang="en-US" dirty="0" smtClean="0"/>
              <a:t> </a:t>
            </a:r>
            <a:r>
              <a:rPr lang="en-US" dirty="0" err="1" smtClean="0"/>
              <a:t>mellem</a:t>
            </a:r>
            <a:r>
              <a:rPr lang="en-US" dirty="0" smtClean="0"/>
              <a:t> </a:t>
            </a:r>
            <a:r>
              <a:rPr lang="en-US" dirty="0" err="1" smtClean="0"/>
              <a:t>sociale</a:t>
            </a:r>
            <a:r>
              <a:rPr lang="en-US" dirty="0" smtClean="0"/>
              <a:t> </a:t>
            </a:r>
            <a:r>
              <a:rPr lang="en-US" dirty="0" err="1" smtClean="0"/>
              <a:t>aktører</a:t>
            </a:r>
            <a:r>
              <a:rPr lang="en-US" dirty="0" smtClean="0"/>
              <a:t> </a:t>
            </a:r>
            <a:r>
              <a:rPr lang="en-US" dirty="0" err="1" smtClean="0"/>
              <a:t>direkte</a:t>
            </a:r>
            <a:r>
              <a:rPr lang="en-US" dirty="0" smtClean="0"/>
              <a:t> </a:t>
            </a:r>
            <a:r>
              <a:rPr lang="en-US" dirty="0" err="1" smtClean="0"/>
              <a:t>involveret</a:t>
            </a:r>
            <a:r>
              <a:rPr lang="en-US" dirty="0" smtClean="0"/>
              <a:t>. </a:t>
            </a:r>
          </a:p>
          <a:p>
            <a:pPr marL="0" indent="0">
              <a:buNone/>
            </a:pPr>
            <a:r>
              <a:rPr lang="en-US" b="1" dirty="0" err="1" smtClean="0"/>
              <a:t>Aktører</a:t>
            </a:r>
            <a:r>
              <a:rPr lang="en-US" b="1" dirty="0" smtClean="0"/>
              <a:t>: </a:t>
            </a:r>
            <a:r>
              <a:rPr lang="en-US" dirty="0" err="1" smtClean="0"/>
              <a:t>Studerende</a:t>
            </a:r>
            <a:r>
              <a:rPr lang="en-US" dirty="0" smtClean="0"/>
              <a:t>, </a:t>
            </a:r>
            <a:r>
              <a:rPr lang="en-US" dirty="0" err="1" smtClean="0"/>
              <a:t>undervisere</a:t>
            </a:r>
            <a:r>
              <a:rPr lang="en-US" dirty="0" smtClean="0"/>
              <a:t>, administrative </a:t>
            </a:r>
            <a:r>
              <a:rPr lang="en-US" dirty="0" err="1" smtClean="0"/>
              <a:t>medarbejdere</a:t>
            </a:r>
            <a:endParaRPr lang="en-US" dirty="0" smtClean="0"/>
          </a:p>
          <a:p>
            <a:endParaRPr lang="da-DK" dirty="0"/>
          </a:p>
          <a:p>
            <a:pPr marL="0" indent="0">
              <a:buNone/>
            </a:pPr>
            <a:endParaRPr lang="en-US" u="sng" dirty="0" smtClean="0"/>
          </a:p>
          <a:p>
            <a:pPr marL="0" indent="0">
              <a:buNone/>
            </a:pPr>
            <a:endParaRPr lang="da-DK" dirty="0"/>
          </a:p>
        </p:txBody>
      </p:sp>
      <p:sp>
        <p:nvSpPr>
          <p:cNvPr id="4" name="Rectangle 3"/>
          <p:cNvSpPr/>
          <p:nvPr/>
        </p:nvSpPr>
        <p:spPr>
          <a:xfrm>
            <a:off x="1238250" y="2032245"/>
            <a:ext cx="9353550" cy="2533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a:t>
            </a:r>
            <a:r>
              <a:rPr lang="en-US" sz="2400" dirty="0"/>
              <a:t>when dealing with the language policy of a particular higher educational institution, it is paramount to also consider the actual language practices that teachers and students are engaging in as well as the potentially different and conflicting communicative and academic aims agents might be pursuing</a:t>
            </a:r>
            <a:r>
              <a:rPr lang="en-US" sz="2400" dirty="0" smtClean="0"/>
              <a:t>” (Smit and </a:t>
            </a:r>
            <a:r>
              <a:rPr lang="en-US" sz="2400" dirty="0" err="1" smtClean="0"/>
              <a:t>Dafouz</a:t>
            </a:r>
            <a:r>
              <a:rPr lang="en-US" sz="2400" dirty="0" smtClean="0"/>
              <a:t>, 2014)</a:t>
            </a:r>
            <a:endParaRPr lang="da-DK" sz="2400" dirty="0"/>
          </a:p>
        </p:txBody>
      </p:sp>
    </p:spTree>
    <p:extLst>
      <p:ext uri="{BB962C8B-B14F-4D97-AF65-F5344CB8AC3E}">
        <p14:creationId xmlns:p14="http://schemas.microsoft.com/office/powerpoint/2010/main" val="207542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588965" y="1291696"/>
            <a:ext cx="4275667" cy="2813579"/>
          </a:xfrm>
          <a:prstGeom prst="wedgeRoundRect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b="1" dirty="0">
                <a:solidFill>
                  <a:schemeClr val="tx1"/>
                </a:solidFill>
              </a:rPr>
              <a:t>Dansk studerende, SUND</a:t>
            </a:r>
            <a:endParaRPr lang="en-GB" b="1" dirty="0">
              <a:solidFill>
                <a:schemeClr val="tx1"/>
              </a:solidFill>
            </a:endParaRPr>
          </a:p>
          <a:p>
            <a:r>
              <a:rPr lang="da-DK" b="1" i="1" dirty="0" smtClean="0">
                <a:solidFill>
                  <a:schemeClr val="tx1"/>
                </a:solidFill>
              </a:rPr>
              <a:t>”</a:t>
            </a:r>
            <a:r>
              <a:rPr lang="da-DK" i="1" dirty="0" smtClean="0">
                <a:solidFill>
                  <a:schemeClr val="tx1"/>
                </a:solidFill>
              </a:rPr>
              <a:t>Det </a:t>
            </a:r>
            <a:r>
              <a:rPr lang="da-DK" i="1" dirty="0">
                <a:solidFill>
                  <a:schemeClr val="tx1"/>
                </a:solidFill>
              </a:rPr>
              <a:t>er da sygt nederen at sidde der og ikke kunne følge med og ikke vide hvad folk snakker </a:t>
            </a:r>
            <a:r>
              <a:rPr lang="da-DK" i="1" dirty="0" smtClean="0">
                <a:solidFill>
                  <a:schemeClr val="tx1"/>
                </a:solidFill>
              </a:rPr>
              <a:t>om </a:t>
            </a:r>
            <a:r>
              <a:rPr lang="da-DK" i="1" dirty="0">
                <a:solidFill>
                  <a:schemeClr val="tx1"/>
                </a:solidFill>
              </a:rPr>
              <a:t>når man egentlig er blevet lovet at nu går man på en international uddannelse, og så snakker folk bare dansk. Det er da ikke okay</a:t>
            </a:r>
            <a:r>
              <a:rPr lang="da-DK" i="1" dirty="0" smtClean="0">
                <a:solidFill>
                  <a:schemeClr val="tx1"/>
                </a:solidFill>
              </a:rPr>
              <a:t>.” </a:t>
            </a:r>
          </a:p>
          <a:p>
            <a:endParaRPr lang="da-DK" dirty="0" smtClean="0">
              <a:solidFill>
                <a:schemeClr val="tx1"/>
              </a:solidFill>
            </a:endParaRPr>
          </a:p>
        </p:txBody>
      </p:sp>
      <p:sp>
        <p:nvSpPr>
          <p:cNvPr id="11" name="Rounded Rectangular Callout 10"/>
          <p:cNvSpPr/>
          <p:nvPr/>
        </p:nvSpPr>
        <p:spPr>
          <a:xfrm>
            <a:off x="5744121" y="1019175"/>
            <a:ext cx="5666449" cy="3276863"/>
          </a:xfrm>
          <a:prstGeom prst="wedgeRoundRect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rPr>
              <a:t>Spansk</a:t>
            </a:r>
            <a:r>
              <a:rPr lang="en-US" b="1" dirty="0">
                <a:solidFill>
                  <a:schemeClr val="tx1"/>
                </a:solidFill>
              </a:rPr>
              <a:t> </a:t>
            </a:r>
            <a:r>
              <a:rPr lang="en-US" b="1" dirty="0" err="1">
                <a:solidFill>
                  <a:schemeClr val="tx1"/>
                </a:solidFill>
              </a:rPr>
              <a:t>studerende</a:t>
            </a:r>
            <a:r>
              <a:rPr lang="en-US" b="1" dirty="0">
                <a:solidFill>
                  <a:schemeClr val="tx1"/>
                </a:solidFill>
              </a:rPr>
              <a:t>, SCIENCE</a:t>
            </a:r>
            <a:endParaRPr lang="en-GB" b="1" dirty="0">
              <a:solidFill>
                <a:schemeClr val="tx1"/>
              </a:solidFill>
            </a:endParaRPr>
          </a:p>
          <a:p>
            <a:r>
              <a:rPr lang="en-US" i="1" dirty="0" smtClean="0">
                <a:solidFill>
                  <a:schemeClr val="tx1"/>
                </a:solidFill>
              </a:rPr>
              <a:t>“I </a:t>
            </a:r>
            <a:r>
              <a:rPr lang="en-US" i="1" dirty="0">
                <a:solidFill>
                  <a:schemeClr val="tx1"/>
                </a:solidFill>
              </a:rPr>
              <a:t>wouldn’t say it’s nice but then again I’m in Denmark I cant expect them to be speaking in English. If I wanted that I would have gone to the states or to England so I’m like... I completely understand that they speak in their own </a:t>
            </a:r>
            <a:r>
              <a:rPr lang="en-US" i="1" dirty="0" smtClean="0">
                <a:solidFill>
                  <a:schemeClr val="tx1"/>
                </a:solidFill>
              </a:rPr>
              <a:t>language I mean it’s fair and it’s not like they wont speak to 	you in English”</a:t>
            </a:r>
            <a:endParaRPr lang="en-US" dirty="0" smtClean="0">
              <a:solidFill>
                <a:schemeClr val="tx1"/>
              </a:solidFill>
            </a:endParaRPr>
          </a:p>
        </p:txBody>
      </p:sp>
      <p:sp>
        <p:nvSpPr>
          <p:cNvPr id="2" name="Title 1"/>
          <p:cNvSpPr>
            <a:spLocks noGrp="1"/>
          </p:cNvSpPr>
          <p:nvPr>
            <p:ph type="title"/>
          </p:nvPr>
        </p:nvSpPr>
        <p:spPr/>
        <p:txBody>
          <a:bodyPr/>
          <a:lstStyle/>
          <a:p>
            <a:r>
              <a:rPr lang="en-GB" dirty="0" err="1" smtClean="0"/>
              <a:t>Hvorfor</a:t>
            </a:r>
            <a:r>
              <a:rPr lang="en-GB" dirty="0" smtClean="0"/>
              <a:t> </a:t>
            </a:r>
            <a:r>
              <a:rPr lang="en-GB" dirty="0" err="1" smtClean="0"/>
              <a:t>sprogpolitik</a:t>
            </a:r>
            <a:r>
              <a:rPr lang="en-GB" dirty="0" smtClean="0"/>
              <a:t> – </a:t>
            </a:r>
            <a:r>
              <a:rPr lang="en-GB" dirty="0" err="1" smtClean="0"/>
              <a:t>studerendes</a:t>
            </a:r>
            <a:r>
              <a:rPr lang="en-GB" dirty="0" smtClean="0"/>
              <a:t> stemmer</a:t>
            </a:r>
            <a:endParaRPr lang="en-GB" dirty="0"/>
          </a:p>
        </p:txBody>
      </p:sp>
      <p:sp>
        <p:nvSpPr>
          <p:cNvPr id="5" name="Date Placeholder 4"/>
          <p:cNvSpPr>
            <a:spLocks noGrp="1"/>
          </p:cNvSpPr>
          <p:nvPr>
            <p:ph type="dt" sz="half" idx="14"/>
          </p:nvPr>
        </p:nvSpPr>
        <p:spPr/>
        <p:txBody>
          <a:bodyPr/>
          <a:lstStyle/>
          <a:p>
            <a:r>
              <a:rPr lang="da-DK" noProof="0" smtClean="0"/>
              <a:t>Sted og dato</a:t>
            </a:r>
            <a:endParaRPr lang="da-DK" noProof="0"/>
          </a:p>
        </p:txBody>
      </p:sp>
      <p:sp>
        <p:nvSpPr>
          <p:cNvPr id="6" name="Slide Number Placeholder 5"/>
          <p:cNvSpPr>
            <a:spLocks noGrp="1"/>
          </p:cNvSpPr>
          <p:nvPr>
            <p:ph type="sldNum" sz="quarter" idx="15"/>
          </p:nvPr>
        </p:nvSpPr>
        <p:spPr/>
        <p:txBody>
          <a:bodyPr/>
          <a:lstStyle/>
          <a:p>
            <a:r>
              <a:rPr lang="da-DK" smtClean="0"/>
              <a:t>Dias </a:t>
            </a:r>
            <a:fld id="{C3CC35E3-D664-4E28-B78A-E4B8421FC00F}" type="slidenum">
              <a:rPr lang="da-DK" smtClean="0"/>
              <a:pPr/>
              <a:t>6</a:t>
            </a:fld>
            <a:endParaRPr lang="da-DK"/>
          </a:p>
        </p:txBody>
      </p:sp>
      <p:sp>
        <p:nvSpPr>
          <p:cNvPr id="10" name="Rounded Rectangular Callout 9"/>
          <p:cNvSpPr/>
          <p:nvPr/>
        </p:nvSpPr>
        <p:spPr>
          <a:xfrm>
            <a:off x="2182881" y="3515517"/>
            <a:ext cx="4518861" cy="2847975"/>
          </a:xfrm>
          <a:prstGeom prst="wedgeRoundRect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b="1" dirty="0" smtClean="0">
                <a:solidFill>
                  <a:schemeClr val="tx1"/>
                </a:solidFill>
              </a:rPr>
              <a:t>Dansk </a:t>
            </a:r>
            <a:r>
              <a:rPr lang="da-DK" b="1" dirty="0">
                <a:solidFill>
                  <a:schemeClr val="tx1"/>
                </a:solidFill>
              </a:rPr>
              <a:t>studerende, SUND/SCIENCE</a:t>
            </a:r>
          </a:p>
          <a:p>
            <a:r>
              <a:rPr lang="da-DK" i="1" dirty="0" smtClean="0">
                <a:solidFill>
                  <a:schemeClr val="tx1"/>
                </a:solidFill>
              </a:rPr>
              <a:t>”Der </a:t>
            </a:r>
            <a:r>
              <a:rPr lang="da-DK" i="1" dirty="0">
                <a:solidFill>
                  <a:schemeClr val="tx1"/>
                </a:solidFill>
              </a:rPr>
              <a:t>er mange ting der taler for at vi skulle have mere på engelsk. Også fordi så ville vi være bedre stillet internationalt, men det er bare sådan at når man står ude i klinikken... eller i hvert fald ude hos landmanden, og man ikke kan sit lægsprog så er de sådan ”okay ved du ikke det”?”</a:t>
            </a:r>
          </a:p>
          <a:p>
            <a:endParaRPr lang="da-DK" dirty="0">
              <a:solidFill>
                <a:schemeClr val="tx1"/>
              </a:solidFill>
            </a:endParaRPr>
          </a:p>
        </p:txBody>
      </p:sp>
    </p:spTree>
    <p:extLst>
      <p:ext uri="{BB962C8B-B14F-4D97-AF65-F5344CB8AC3E}">
        <p14:creationId xmlns:p14="http://schemas.microsoft.com/office/powerpoint/2010/main" val="387038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Københavns</a:t>
            </a:r>
            <a:r>
              <a:rPr lang="en-GB" dirty="0" smtClean="0"/>
              <a:t> </a:t>
            </a:r>
            <a:r>
              <a:rPr lang="en-GB" dirty="0" err="1" smtClean="0"/>
              <a:t>Universitets</a:t>
            </a:r>
            <a:r>
              <a:rPr lang="en-GB" dirty="0" smtClean="0"/>
              <a:t> “</a:t>
            </a:r>
            <a:r>
              <a:rPr lang="en-GB" dirty="0" err="1" smtClean="0"/>
              <a:t>strategi</a:t>
            </a:r>
            <a:r>
              <a:rPr lang="en-GB" dirty="0" smtClean="0"/>
              <a:t> 2023”</a:t>
            </a:r>
            <a:endParaRPr lang="en-GB" dirty="0"/>
          </a:p>
        </p:txBody>
      </p:sp>
      <p:pic>
        <p:nvPicPr>
          <p:cNvPr id="6" name="Content Placeholder 5"/>
          <p:cNvPicPr>
            <a:picLocks noGrp="1" noChangeAspect="1"/>
          </p:cNvPicPr>
          <p:nvPr>
            <p:ph idx="1"/>
          </p:nvPr>
        </p:nvPicPr>
        <p:blipFill rotWithShape="1">
          <a:blip r:embed="rId3"/>
          <a:srcRect l="14920" t="19092" r="17855" b="17436"/>
          <a:stretch/>
        </p:blipFill>
        <p:spPr>
          <a:xfrm>
            <a:off x="881147" y="1695798"/>
            <a:ext cx="8188037" cy="3931919"/>
          </a:xfrm>
          <a:prstGeom prst="rect">
            <a:avLst/>
          </a:prstGeom>
        </p:spPr>
      </p:pic>
      <p:sp>
        <p:nvSpPr>
          <p:cNvPr id="4" name="Date Placeholder 3"/>
          <p:cNvSpPr>
            <a:spLocks noGrp="1"/>
          </p:cNvSpPr>
          <p:nvPr>
            <p:ph type="dt" sz="half" idx="10"/>
          </p:nvPr>
        </p:nvSpPr>
        <p:spPr/>
        <p:txBody>
          <a:bodyPr/>
          <a:lstStyle/>
          <a:p>
            <a:fld id="{3C829339-1C74-4825-ADEB-BCD7E13EFC81}" type="datetime1">
              <a:rPr lang="da-DK" smtClean="0"/>
              <a:t>06-11-2019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7</a:t>
            </a:fld>
            <a:endParaRPr lang="da-DK" dirty="0"/>
          </a:p>
        </p:txBody>
      </p:sp>
      <p:sp>
        <p:nvSpPr>
          <p:cNvPr id="7" name="Oval 6"/>
          <p:cNvSpPr/>
          <p:nvPr/>
        </p:nvSpPr>
        <p:spPr>
          <a:xfrm>
            <a:off x="1155469" y="2169620"/>
            <a:ext cx="5586153" cy="105779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967048" y="3437312"/>
            <a:ext cx="6622472" cy="9642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810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612669" y="1047404"/>
            <a:ext cx="3873731" cy="4123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316778" y="1995055"/>
            <a:ext cx="7007629" cy="3399905"/>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a-DK" dirty="0" smtClean="0"/>
              <a:t>Parallelsproglighed</a:t>
            </a:r>
            <a:endParaRPr lang="da-DK" dirty="0"/>
          </a:p>
        </p:txBody>
      </p:sp>
      <p:sp>
        <p:nvSpPr>
          <p:cNvPr id="3" name="Pladsholder til indhold 2"/>
          <p:cNvSpPr>
            <a:spLocks noGrp="1"/>
          </p:cNvSpPr>
          <p:nvPr>
            <p:ph idx="1"/>
          </p:nvPr>
        </p:nvSpPr>
        <p:spPr/>
        <p:txBody>
          <a:bodyPr/>
          <a:lstStyle/>
          <a:p>
            <a:pPr lvl="1"/>
            <a:endParaRPr lang="en-US" sz="2400" dirty="0" smtClean="0"/>
          </a:p>
          <a:p>
            <a:pPr lvl="1"/>
            <a:r>
              <a:rPr lang="en-US" sz="2400" dirty="0" smtClean="0"/>
              <a:t>An </a:t>
            </a:r>
            <a:r>
              <a:rPr lang="en-US" sz="2400" dirty="0" err="1" smtClean="0"/>
              <a:t>unoperationalised</a:t>
            </a:r>
            <a:r>
              <a:rPr lang="en-US" sz="2400" dirty="0" smtClean="0"/>
              <a:t> political slogan </a:t>
            </a:r>
            <a:r>
              <a:rPr lang="en-US" sz="2400" dirty="0"/>
              <a:t>(</a:t>
            </a:r>
            <a:r>
              <a:rPr lang="en-US" sz="2400" dirty="0" err="1"/>
              <a:t>Kuteeva</a:t>
            </a:r>
            <a:r>
              <a:rPr lang="en-US" sz="2400" dirty="0"/>
              <a:t> &amp; Airey, 2014) </a:t>
            </a:r>
            <a:endParaRPr lang="en-US" sz="2400" dirty="0" smtClean="0"/>
          </a:p>
          <a:p>
            <a:pPr lvl="1"/>
            <a:endParaRPr lang="da-DK" sz="2400" dirty="0"/>
          </a:p>
          <a:p>
            <a:pPr lvl="1"/>
            <a:r>
              <a:rPr lang="en-US" sz="2400" dirty="0" smtClean="0"/>
              <a:t>An </a:t>
            </a:r>
            <a:r>
              <a:rPr lang="en-US" sz="2400" dirty="0"/>
              <a:t>intuitively appealing idea (but) a somewhat fuzzy and probably unrealistic target (</a:t>
            </a:r>
            <a:r>
              <a:rPr lang="en-US" sz="2400" dirty="0" smtClean="0"/>
              <a:t>Philipson, </a:t>
            </a:r>
            <a:r>
              <a:rPr lang="en-US" sz="2400" dirty="0"/>
              <a:t>2006</a:t>
            </a:r>
            <a:r>
              <a:rPr lang="en-US" sz="2400" dirty="0" smtClean="0"/>
              <a:t>)</a:t>
            </a:r>
          </a:p>
          <a:p>
            <a:pPr lvl="1"/>
            <a:endParaRPr lang="da-DK" sz="2400" dirty="0"/>
          </a:p>
          <a:p>
            <a:pPr lvl="1"/>
            <a:r>
              <a:rPr lang="en-US" sz="2400" dirty="0" smtClean="0"/>
              <a:t>Parallel </a:t>
            </a:r>
            <a:r>
              <a:rPr lang="en-US" sz="2400" dirty="0"/>
              <a:t>language use is a necessity – only its implementation can be discussed (</a:t>
            </a:r>
            <a:r>
              <a:rPr lang="en-US" sz="2400" dirty="0" err="1"/>
              <a:t>Gregersen</a:t>
            </a:r>
            <a:r>
              <a:rPr lang="en-US" sz="2400" dirty="0"/>
              <a:t> &amp; Josephson, 2014)</a:t>
            </a:r>
          </a:p>
          <a:p>
            <a:pPr lvl="1"/>
            <a:endParaRPr lang="da-DK" dirty="0"/>
          </a:p>
          <a:p>
            <a:pPr lvl="1"/>
            <a:endParaRPr lang="da-DK" dirty="0"/>
          </a:p>
        </p:txBody>
      </p:sp>
    </p:spTree>
    <p:extLst>
      <p:ext uri="{BB962C8B-B14F-4D97-AF65-F5344CB8AC3E}">
        <p14:creationId xmlns:p14="http://schemas.microsoft.com/office/powerpoint/2010/main" val="3264322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Eksempel</a:t>
            </a:r>
            <a:r>
              <a:rPr lang="en-GB" dirty="0" smtClean="0"/>
              <a:t> </a:t>
            </a:r>
            <a:r>
              <a:rPr lang="en-GB" dirty="0" err="1" smtClean="0"/>
              <a:t>på</a:t>
            </a:r>
            <a:r>
              <a:rPr lang="en-GB" dirty="0" smtClean="0"/>
              <a:t> </a:t>
            </a:r>
            <a:r>
              <a:rPr lang="en-GB" dirty="0" err="1" smtClean="0"/>
              <a:t>parallelsproglighed</a:t>
            </a:r>
            <a:r>
              <a:rPr lang="en-GB" dirty="0" smtClean="0"/>
              <a:t> </a:t>
            </a:r>
            <a:r>
              <a:rPr lang="en-GB" dirty="0" err="1" smtClean="0"/>
              <a:t>i</a:t>
            </a:r>
            <a:r>
              <a:rPr lang="en-GB" dirty="0" smtClean="0"/>
              <a:t> </a:t>
            </a:r>
            <a:r>
              <a:rPr lang="en-GB" dirty="0" err="1" smtClean="0"/>
              <a:t>en</a:t>
            </a:r>
            <a:r>
              <a:rPr lang="en-GB" dirty="0" smtClean="0"/>
              <a:t> </a:t>
            </a:r>
            <a:r>
              <a:rPr lang="en-GB" dirty="0" err="1" smtClean="0"/>
              <a:t>eksamenssituation</a:t>
            </a:r>
            <a:endParaRPr lang="en-GB" dirty="0"/>
          </a:p>
        </p:txBody>
      </p:sp>
      <p:sp>
        <p:nvSpPr>
          <p:cNvPr id="3" name="Content Placeholder 2"/>
          <p:cNvSpPr>
            <a:spLocks noGrp="1"/>
          </p:cNvSpPr>
          <p:nvPr>
            <p:ph idx="1"/>
          </p:nvPr>
        </p:nvSpPr>
        <p:spPr>
          <a:xfrm>
            <a:off x="588965" y="1718733"/>
            <a:ext cx="9571035" cy="1567392"/>
          </a:xfrm>
        </p:spPr>
        <p:txBody>
          <a:bodyPr/>
          <a:lstStyle/>
          <a:p>
            <a:pPr marL="0" indent="0">
              <a:buNone/>
            </a:pPr>
            <a:r>
              <a:rPr lang="en-GB" dirty="0" err="1" smtClean="0"/>
              <a:t>Udklip</a:t>
            </a:r>
            <a:r>
              <a:rPr lang="en-GB" dirty="0" smtClean="0"/>
              <a:t> </a:t>
            </a:r>
            <a:r>
              <a:rPr lang="en-GB" dirty="0" err="1" smtClean="0"/>
              <a:t>fra</a:t>
            </a:r>
            <a:r>
              <a:rPr lang="en-GB" dirty="0" smtClean="0"/>
              <a:t> </a:t>
            </a:r>
            <a:r>
              <a:rPr lang="en-GB" dirty="0" err="1" smtClean="0"/>
              <a:t>eksamensinteraktion</a:t>
            </a:r>
            <a:r>
              <a:rPr lang="en-GB" dirty="0" smtClean="0"/>
              <a:t> </a:t>
            </a:r>
            <a:r>
              <a:rPr lang="en-GB" dirty="0" err="1" smtClean="0"/>
              <a:t>mellem</a:t>
            </a:r>
            <a:r>
              <a:rPr lang="en-GB" dirty="0" smtClean="0"/>
              <a:t> </a:t>
            </a:r>
            <a:r>
              <a:rPr lang="en-GB" dirty="0" err="1" smtClean="0"/>
              <a:t>underviser</a:t>
            </a:r>
            <a:r>
              <a:rPr lang="en-GB" dirty="0" smtClean="0"/>
              <a:t> (T) </a:t>
            </a:r>
            <a:r>
              <a:rPr lang="en-GB" dirty="0" err="1" smtClean="0"/>
              <a:t>og</a:t>
            </a:r>
            <a:r>
              <a:rPr lang="en-GB" dirty="0" smtClean="0"/>
              <a:t> </a:t>
            </a:r>
            <a:r>
              <a:rPr lang="en-GB" dirty="0" err="1" smtClean="0"/>
              <a:t>studerende</a:t>
            </a:r>
            <a:r>
              <a:rPr lang="en-GB" dirty="0" smtClean="0"/>
              <a:t> (S). </a:t>
            </a:r>
          </a:p>
          <a:p>
            <a:pPr marL="0" indent="0">
              <a:buNone/>
            </a:pPr>
            <a:endParaRPr lang="en-GB" dirty="0" smtClean="0"/>
          </a:p>
          <a:p>
            <a:pPr marL="457200" indent="-457200">
              <a:buAutoNum type="arabicPlain"/>
            </a:pPr>
            <a:r>
              <a:rPr lang="en-GB" dirty="0" smtClean="0"/>
              <a:t>S </a:t>
            </a:r>
            <a:r>
              <a:rPr lang="en-GB" dirty="0" smtClean="0"/>
              <a:t>	because (.) can I please do this in Danish?</a:t>
            </a:r>
          </a:p>
          <a:p>
            <a:pPr marL="457200" indent="-457200">
              <a:buAutoNum type="arabicPlain"/>
            </a:pPr>
            <a:r>
              <a:rPr lang="en-GB" dirty="0" smtClean="0"/>
              <a:t>T	</a:t>
            </a:r>
            <a:r>
              <a:rPr lang="en-GB" dirty="0" err="1" smtClean="0"/>
              <a:t>på</a:t>
            </a:r>
            <a:r>
              <a:rPr lang="en-GB" dirty="0" smtClean="0"/>
              <a:t> </a:t>
            </a:r>
            <a:r>
              <a:rPr lang="en-GB" dirty="0" err="1" smtClean="0"/>
              <a:t>dansk</a:t>
            </a:r>
            <a:r>
              <a:rPr lang="en-GB" dirty="0" smtClean="0"/>
              <a:t> or </a:t>
            </a:r>
            <a:r>
              <a:rPr lang="en-GB" dirty="0" err="1" smtClean="0"/>
              <a:t>svensk</a:t>
            </a:r>
            <a:r>
              <a:rPr lang="en-GB" dirty="0" smtClean="0"/>
              <a:t> or whatever you want</a:t>
            </a:r>
          </a:p>
          <a:p>
            <a:pPr marL="457200" indent="-457200">
              <a:buAutoNum type="arabicPlain"/>
            </a:pPr>
            <a:endParaRPr lang="en-GB" dirty="0" smtClean="0"/>
          </a:p>
          <a:p>
            <a:pPr marL="0" indent="0">
              <a:buNone/>
            </a:pPr>
            <a:r>
              <a:rPr lang="en-GB" dirty="0" smtClean="0"/>
              <a:t>Interview med </a:t>
            </a:r>
            <a:r>
              <a:rPr lang="en-GB" dirty="0" err="1" smtClean="0"/>
              <a:t>underviser</a:t>
            </a:r>
            <a:r>
              <a:rPr lang="en-GB" dirty="0" smtClean="0"/>
              <a:t>. </a:t>
            </a:r>
            <a:endParaRPr lang="en-GB" dirty="0"/>
          </a:p>
          <a:p>
            <a:pPr marL="0" indent="0">
              <a:buNone/>
            </a:pPr>
            <a:r>
              <a:rPr lang="en-GB" i="1" dirty="0" smtClean="0"/>
              <a:t>“I </a:t>
            </a:r>
            <a:r>
              <a:rPr lang="en-GB" i="1" dirty="0"/>
              <a:t>like to think whether it's right or wrong that it also makes it </a:t>
            </a:r>
            <a:r>
              <a:rPr lang="en-GB" i="1" dirty="0" smtClean="0"/>
              <a:t>easier </a:t>
            </a:r>
            <a:r>
              <a:rPr lang="en-GB" i="1" dirty="0"/>
              <a:t>for them because they know they can revert back, so in some ways they get the best of both </a:t>
            </a:r>
            <a:r>
              <a:rPr lang="en-GB" i="1" dirty="0" smtClean="0"/>
              <a:t>worlds”</a:t>
            </a:r>
            <a:endParaRPr lang="en-GB" i="1" dirty="0"/>
          </a:p>
          <a:p>
            <a:pPr marL="0" indent="0">
              <a:buNone/>
            </a:pPr>
            <a:r>
              <a:rPr lang="en-GB" dirty="0" smtClean="0"/>
              <a:t>  </a:t>
            </a:r>
            <a:endParaRPr lang="en-GB" dirty="0"/>
          </a:p>
        </p:txBody>
      </p:sp>
      <p:sp>
        <p:nvSpPr>
          <p:cNvPr id="5" name="Date Placeholder 4"/>
          <p:cNvSpPr>
            <a:spLocks noGrp="1"/>
          </p:cNvSpPr>
          <p:nvPr>
            <p:ph type="dt" sz="half" idx="14"/>
          </p:nvPr>
        </p:nvSpPr>
        <p:spPr/>
        <p:txBody>
          <a:bodyPr/>
          <a:lstStyle/>
          <a:p>
            <a:r>
              <a:rPr lang="da-DK" noProof="0" smtClean="0"/>
              <a:t>Sted og dato</a:t>
            </a:r>
            <a:endParaRPr lang="da-DK" noProof="0"/>
          </a:p>
        </p:txBody>
      </p:sp>
      <p:sp>
        <p:nvSpPr>
          <p:cNvPr id="6" name="Slide Number Placeholder 5"/>
          <p:cNvSpPr>
            <a:spLocks noGrp="1"/>
          </p:cNvSpPr>
          <p:nvPr>
            <p:ph type="sldNum" sz="quarter" idx="15"/>
          </p:nvPr>
        </p:nvSpPr>
        <p:spPr/>
        <p:txBody>
          <a:bodyPr/>
          <a:lstStyle/>
          <a:p>
            <a:r>
              <a:rPr lang="da-DK" smtClean="0"/>
              <a:t>Dias </a:t>
            </a:r>
            <a:fld id="{C3CC35E3-D664-4E28-B78A-E4B8421FC00F}" type="slidenum">
              <a:rPr lang="da-DK" smtClean="0"/>
              <a:pPr/>
              <a:t>9</a:t>
            </a:fld>
            <a:endParaRPr lang="da-DK"/>
          </a:p>
        </p:txBody>
      </p:sp>
    </p:spTree>
    <p:extLst>
      <p:ext uri="{BB962C8B-B14F-4D97-AF65-F5344CB8AC3E}">
        <p14:creationId xmlns:p14="http://schemas.microsoft.com/office/powerpoint/2010/main" val="3985433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rugerdefineret design">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_DK_lille.potx" id="{BE9C15E7-90F8-4CF2-8B96-2848F515C8F5}" vid="{DD010ABE-EF93-4421-BF04-578FEEDB9F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1024</Words>
  <Application>Microsoft Office PowerPoint</Application>
  <PresentationFormat>Widescreen</PresentationFormat>
  <Paragraphs>194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Microsoft New Tai Lue</vt:lpstr>
      <vt:lpstr>Times New Roman</vt:lpstr>
      <vt:lpstr>Wingdings</vt:lpstr>
      <vt:lpstr>Brugerdefineret design</vt:lpstr>
      <vt:lpstr>PowerPoint Presentation</vt:lpstr>
      <vt:lpstr>Internationalisering og sprogpolitik </vt:lpstr>
      <vt:lpstr>Feltarbejde i det internationale klasseværelse</vt:lpstr>
      <vt:lpstr>Hvor stammer mine erfaringer fra?</vt:lpstr>
      <vt:lpstr>Sprogpolitik og praksis</vt:lpstr>
      <vt:lpstr>Hvorfor sprogpolitik – studerendes stemmer</vt:lpstr>
      <vt:lpstr>Københavns Universitets “strategi 2023”</vt:lpstr>
      <vt:lpstr>Parallelsproglighed</vt:lpstr>
      <vt:lpstr>Eksempel på parallelsproglighed i en eksamenssituation</vt:lpstr>
      <vt:lpstr>Eksamenssituation 1</vt:lpstr>
      <vt:lpstr>Eksamenssituation 2</vt:lpstr>
      <vt:lpstr>Det internationale klasseværelse</vt:lpstr>
      <vt:lpstr>Historien om Chang  </vt:lpstr>
      <vt:lpstr>Gruppearbejde: Andrea (A), Søren (S), Marianna (M).</vt:lpstr>
      <vt:lpstr>Historien om kursus C</vt:lpstr>
      <vt:lpstr>Gruppearbejde på kursus C</vt:lpstr>
      <vt:lpstr>Konklusion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2019-10-24T11:44:44Z</dcterms:created>
  <dcterms:modified xsi:type="dcterms:W3CDTF">2019-11-07T10:44:47Z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SD_DocumentLanguage">
    <vt:lpwstr>da-DK</vt:lpwstr>
  </property>
</Properties>
</file>